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6"/>
  </p:notesMasterIdLst>
  <p:sldIdLst>
    <p:sldId id="257" r:id="rId5"/>
    <p:sldId id="325" r:id="rId6"/>
    <p:sldId id="256" r:id="rId7"/>
    <p:sldId id="633" r:id="rId8"/>
    <p:sldId id="260" r:id="rId9"/>
    <p:sldId id="595" r:id="rId10"/>
    <p:sldId id="596" r:id="rId11"/>
    <p:sldId id="597" r:id="rId12"/>
    <p:sldId id="598" r:id="rId13"/>
    <p:sldId id="599" r:id="rId14"/>
    <p:sldId id="600" r:id="rId15"/>
    <p:sldId id="387" r:id="rId16"/>
    <p:sldId id="332" r:id="rId17"/>
    <p:sldId id="386" r:id="rId18"/>
    <p:sldId id="345" r:id="rId19"/>
    <p:sldId id="384" r:id="rId20"/>
    <p:sldId id="388" r:id="rId21"/>
    <p:sldId id="389" r:id="rId22"/>
    <p:sldId id="262" r:id="rId23"/>
    <p:sldId id="391" r:id="rId24"/>
    <p:sldId id="266" r:id="rId25"/>
    <p:sldId id="268" r:id="rId26"/>
    <p:sldId id="392" r:id="rId27"/>
    <p:sldId id="394" r:id="rId28"/>
    <p:sldId id="468" r:id="rId29"/>
    <p:sldId id="334" r:id="rId30"/>
    <p:sldId id="395" r:id="rId31"/>
    <p:sldId id="635" r:id="rId32"/>
    <p:sldId id="456" r:id="rId33"/>
    <p:sldId id="458" r:id="rId34"/>
    <p:sldId id="608" r:id="rId35"/>
    <p:sldId id="609" r:id="rId36"/>
    <p:sldId id="610" r:id="rId37"/>
    <p:sldId id="611" r:id="rId38"/>
    <p:sldId id="272" r:id="rId39"/>
    <p:sldId id="274" r:id="rId40"/>
    <p:sldId id="411" r:id="rId41"/>
    <p:sldId id="410" r:id="rId42"/>
    <p:sldId id="412" r:id="rId43"/>
    <p:sldId id="413" r:id="rId44"/>
    <p:sldId id="634" r:id="rId45"/>
    <p:sldId id="419" r:id="rId46"/>
    <p:sldId id="604" r:id="rId47"/>
    <p:sldId id="321" r:id="rId48"/>
    <p:sldId id="282" r:id="rId49"/>
    <p:sldId id="285" r:id="rId50"/>
    <p:sldId id="287" r:id="rId51"/>
    <p:sldId id="485" r:id="rId52"/>
    <p:sldId id="620" r:id="rId53"/>
    <p:sldId id="622" r:id="rId54"/>
    <p:sldId id="623" r:id="rId55"/>
    <p:sldId id="624" r:id="rId56"/>
    <p:sldId id="448" r:id="rId57"/>
    <p:sldId id="625" r:id="rId58"/>
    <p:sldId id="627" r:id="rId59"/>
    <p:sldId id="629" r:id="rId60"/>
    <p:sldId id="630" r:id="rId61"/>
    <p:sldId id="639" r:id="rId62"/>
    <p:sldId id="463" r:id="rId63"/>
    <p:sldId id="636" r:id="rId64"/>
    <p:sldId id="480" r:id="rId65"/>
  </p:sldIdLst>
  <p:sldSz cx="9144000" cy="6858000" type="screen4x3"/>
  <p:notesSz cx="6792913" cy="992505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65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cheller, Tobias (StMUK)" initials="ST(" lastIdx="55" clrIdx="0">
    <p:extLst>
      <p:ext uri="{19B8F6BF-5375-455C-9EA6-DF929625EA0E}">
        <p15:presenceInfo xmlns:p15="http://schemas.microsoft.com/office/powerpoint/2012/main" userId="S-1-5-21-1986689757-124263158-732247886-34873" providerId="AD"/>
      </p:ext>
    </p:extLst>
  </p:cmAuthor>
  <p:cmAuthor id="2" name="Hagel Alexander" initials="HA" lastIdx="2" clrIdx="1">
    <p:extLst>
      <p:ext uri="{19B8F6BF-5375-455C-9EA6-DF929625EA0E}">
        <p15:presenceInfo xmlns:p15="http://schemas.microsoft.com/office/powerpoint/2012/main" userId="S::Alexander.Hagel@carl-orff-gym.de::e8775ec6-4da4-4d64-a5e0-47071a52758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9B76"/>
    <a:srgbClr val="4472C4"/>
    <a:srgbClr val="DAE3F3"/>
    <a:srgbClr val="21A0FF"/>
    <a:srgbClr val="29978D"/>
    <a:srgbClr val="D7B9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Helle Formatvorlage 1 - Akz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95" autoAdjust="0"/>
    <p:restoredTop sz="94660"/>
  </p:normalViewPr>
  <p:slideViewPr>
    <p:cSldViewPr snapToGrid="0">
      <p:cViewPr varScale="1">
        <p:scale>
          <a:sx n="84" d="100"/>
          <a:sy n="84" d="100"/>
        </p:scale>
        <p:origin x="1218" y="96"/>
      </p:cViewPr>
      <p:guideLst>
        <p:guide orient="horz" pos="2183"/>
        <p:guide pos="365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155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slide" Target="slides/slide59.xml"/><Relationship Id="rId68" Type="http://schemas.openxmlformats.org/officeDocument/2006/relationships/presProps" Target="presProps.xml"/><Relationship Id="rId7" Type="http://schemas.openxmlformats.org/officeDocument/2006/relationships/slide" Target="slides/slide3.xml"/><Relationship Id="rId71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61" Type="http://schemas.openxmlformats.org/officeDocument/2006/relationships/slide" Target="slides/slide57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viewProps" Target="viewProps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commentAuthors" Target="commentAuthor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theme" Target="theme/theme1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diagram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image" Target="../media/image4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8A0F30A-4B47-4D1F-95E7-854EBD1ED1C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8E2A2CEC-933A-4C41-AD6A-7FB2E31935D3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de-DE" sz="1600" i="1" dirty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eigenständiger </a:t>
          </a:r>
          <a:r>
            <a:rPr lang="de-DE" sz="1600" dirty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Kurs im jeweiligen Fach</a:t>
          </a:r>
          <a:endParaRPr lang="de-DE" sz="1600" i="1" dirty="0">
            <a:solidFill>
              <a:schemeClr val="tx1"/>
            </a:solidFill>
            <a:latin typeface="+mn-lt"/>
          </a:endParaRPr>
        </a:p>
      </dgm:t>
    </dgm:pt>
    <dgm:pt modelId="{13B44508-F3A4-4F49-854D-69CF857D819F}" type="parTrans" cxnId="{2FE48103-5D53-4DA2-AD88-2727ED52E6A8}">
      <dgm:prSet/>
      <dgm:spPr/>
      <dgm:t>
        <a:bodyPr/>
        <a:lstStyle/>
        <a:p>
          <a:endParaRPr lang="de-DE"/>
        </a:p>
      </dgm:t>
    </dgm:pt>
    <dgm:pt modelId="{FC3B5101-C669-4CDF-A4D0-6A2709D669C8}" type="sibTrans" cxnId="{2FE48103-5D53-4DA2-AD88-2727ED52E6A8}">
      <dgm:prSet/>
      <dgm:spPr/>
      <dgm:t>
        <a:bodyPr/>
        <a:lstStyle/>
        <a:p>
          <a:endParaRPr lang="de-DE"/>
        </a:p>
      </dgm:t>
    </dgm:pt>
    <dgm:pt modelId="{B0A54A96-3CA1-4E7A-98EF-F4D6A46DA867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de-DE" sz="1600" i="1" dirty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erhöhtes</a:t>
          </a:r>
          <a:r>
            <a:rPr lang="de-DE" sz="1600" dirty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 Anforderungsniveau (</a:t>
          </a:r>
          <a:r>
            <a:rPr lang="de-DE" sz="1600" dirty="0" err="1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eA</a:t>
          </a:r>
          <a:r>
            <a:rPr lang="de-DE" sz="1600" dirty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)</a:t>
          </a:r>
          <a:endParaRPr lang="de-DE" sz="1600" i="1" dirty="0">
            <a:solidFill>
              <a:schemeClr val="tx1"/>
            </a:solidFill>
            <a:latin typeface="+mn-lt"/>
          </a:endParaRPr>
        </a:p>
      </dgm:t>
    </dgm:pt>
    <dgm:pt modelId="{C4470895-CD59-4F3D-8D18-BA6032048BD4}" type="parTrans" cxnId="{A9530BF9-E7C8-40AE-B0A6-1768940903A3}">
      <dgm:prSet/>
      <dgm:spPr/>
      <dgm:t>
        <a:bodyPr/>
        <a:lstStyle/>
        <a:p>
          <a:endParaRPr lang="de-DE"/>
        </a:p>
      </dgm:t>
    </dgm:pt>
    <dgm:pt modelId="{77D256D9-1B78-4944-AD46-B08DEF2C6E2C}" type="sibTrans" cxnId="{A9530BF9-E7C8-40AE-B0A6-1768940903A3}">
      <dgm:prSet/>
      <dgm:spPr/>
      <dgm:t>
        <a:bodyPr/>
        <a:lstStyle/>
        <a:p>
          <a:endParaRPr lang="de-DE"/>
        </a:p>
      </dgm:t>
    </dgm:pt>
    <dgm:pt modelId="{B8BF5D5B-C8E4-4B51-8C5E-441218DE6F27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de-DE" sz="1600" i="1" dirty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zwei</a:t>
          </a:r>
          <a:r>
            <a:rPr lang="de-DE" sz="1600" dirty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 Wochenstunden </a:t>
          </a:r>
          <a:r>
            <a:rPr lang="de-DE" sz="1600" i="1" dirty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mehr</a:t>
          </a:r>
          <a:r>
            <a:rPr lang="de-DE" sz="1600" dirty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 als Fach auf grundlegendem Anforderungsniveau (</a:t>
          </a:r>
          <a:r>
            <a:rPr lang="de-DE" sz="1600" dirty="0" err="1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gA</a:t>
          </a:r>
          <a:r>
            <a:rPr lang="de-DE" sz="1600" dirty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)</a:t>
          </a:r>
        </a:p>
        <a:p>
          <a:pPr rtl="0"/>
          <a:r>
            <a:rPr lang="de-DE" sz="1600" dirty="0">
              <a:solidFill>
                <a:schemeClr val="tx1"/>
              </a:solidFill>
              <a:latin typeface="+mn-lt"/>
              <a:cs typeface="Arial" panose="020B0604020202020204" pitchFamily="34" charset="0"/>
              <a:sym typeface="Wingdings 3" panose="05040102010807070707" pitchFamily="18" charset="2"/>
            </a:rPr>
            <a:t> </a:t>
          </a:r>
          <a:r>
            <a:rPr lang="de-DE" sz="1600" i="0" dirty="0">
              <a:solidFill>
                <a:schemeClr val="tx1"/>
              </a:solidFill>
              <a:latin typeface="+mn-lt"/>
            </a:rPr>
            <a:t>vier- </a:t>
          </a:r>
          <a:r>
            <a:rPr lang="de-DE" sz="1600" i="1" dirty="0">
              <a:solidFill>
                <a:schemeClr val="tx1"/>
              </a:solidFill>
              <a:latin typeface="+mn-lt"/>
            </a:rPr>
            <a:t>oder </a:t>
          </a:r>
          <a:r>
            <a:rPr lang="de-DE" sz="1600" i="0" dirty="0">
              <a:solidFill>
                <a:schemeClr val="tx1"/>
              </a:solidFill>
              <a:latin typeface="+mn-lt"/>
            </a:rPr>
            <a:t>fünfstündig</a:t>
          </a:r>
          <a:endParaRPr lang="de-DE" sz="1600" dirty="0">
            <a:solidFill>
              <a:schemeClr val="tx1"/>
            </a:solidFill>
            <a:latin typeface="+mn-lt"/>
          </a:endParaRPr>
        </a:p>
      </dgm:t>
    </dgm:pt>
    <dgm:pt modelId="{9A5D133F-219C-47FB-95CF-73579648A814}" type="parTrans" cxnId="{237F98FE-6E7B-443C-B053-68D361F2D5F2}">
      <dgm:prSet/>
      <dgm:spPr/>
      <dgm:t>
        <a:bodyPr/>
        <a:lstStyle/>
        <a:p>
          <a:endParaRPr lang="de-DE"/>
        </a:p>
      </dgm:t>
    </dgm:pt>
    <dgm:pt modelId="{21A79C69-6E22-4FA8-AA84-3E6B99B2752F}" type="sibTrans" cxnId="{237F98FE-6E7B-443C-B053-68D361F2D5F2}">
      <dgm:prSet/>
      <dgm:spPr/>
      <dgm:t>
        <a:bodyPr/>
        <a:lstStyle/>
        <a:p>
          <a:endParaRPr lang="de-DE"/>
        </a:p>
      </dgm:t>
    </dgm:pt>
    <dgm:pt modelId="{A8303AA1-C32F-4222-AF0F-59AD9A3799B1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de-DE" sz="1600" b="0" i="1" dirty="0">
              <a:solidFill>
                <a:schemeClr val="tx1"/>
              </a:solidFill>
              <a:cs typeface="Arial" panose="020B0604020202020204" pitchFamily="34" charset="0"/>
            </a:rPr>
            <a:t>Nicht als Leistungsfach wählbar (teilweise schulintern): </a:t>
          </a:r>
          <a:br>
            <a:rPr lang="de-DE" sz="1600" b="0" i="1" dirty="0">
              <a:solidFill>
                <a:schemeClr val="tx1"/>
              </a:solidFill>
              <a:cs typeface="Arial" panose="020B0604020202020204" pitchFamily="34" charset="0"/>
            </a:rPr>
          </a:br>
          <a:r>
            <a:rPr lang="de-DE" sz="1600" b="0" dirty="0">
              <a:solidFill>
                <a:schemeClr val="tx1"/>
              </a:solidFill>
              <a:cs typeface="Arial" panose="020B0604020202020204" pitchFamily="34" charset="0"/>
            </a:rPr>
            <a:t>Deutsch, Mathematik, </a:t>
          </a:r>
        </a:p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de-DE" sz="1600" b="0" dirty="0">
              <a:solidFill>
                <a:schemeClr val="tx1"/>
              </a:solidFill>
              <a:cs typeface="Arial" panose="020B0604020202020204" pitchFamily="34" charset="0"/>
            </a:rPr>
            <a:t>Religion/Ethik,</a:t>
          </a:r>
          <a:r>
            <a:rPr lang="de-DE" sz="1600" b="0" dirty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 Musik, Informatik, Wirtschaft/Recht, </a:t>
          </a:r>
          <a:r>
            <a:rPr lang="de-DE" sz="1600" b="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Spanisch,</a:t>
          </a:r>
          <a:endParaRPr lang="de-DE" sz="1600" b="0" dirty="0" smtClean="0">
            <a:solidFill>
              <a:schemeClr val="tx1"/>
            </a:solidFill>
            <a:latin typeface="+mn-lt"/>
          </a:endParaRPr>
        </a:p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de-DE" sz="1600" b="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(Latein</a:t>
          </a:r>
          <a:r>
            <a:rPr lang="de-DE" sz="1600" b="0" dirty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, </a:t>
          </a:r>
          <a:r>
            <a:rPr lang="de-DE" sz="1600" b="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Französisch), </a:t>
          </a:r>
          <a:endParaRPr lang="de-DE" sz="1600" b="0" dirty="0">
            <a:solidFill>
              <a:schemeClr val="tx1"/>
            </a:solidFill>
            <a:cs typeface="Arial" panose="020B0604020202020204" pitchFamily="34" charset="0"/>
          </a:endParaRPr>
        </a:p>
        <a:p>
          <a:pPr lvl="0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b="0" dirty="0">
              <a:solidFill>
                <a:schemeClr val="tx1"/>
              </a:solidFill>
              <a:cs typeface="Arial" panose="020B0604020202020204" pitchFamily="34" charset="0"/>
            </a:rPr>
            <a:t>spät beginnendes Spanisch, spät beginnende Informatik</a:t>
          </a:r>
        </a:p>
      </dgm:t>
    </dgm:pt>
    <dgm:pt modelId="{7DE11A80-E539-4209-87C4-41DB3D4F731E}" type="parTrans" cxnId="{8B4DAC15-6B49-40F1-B2C2-B98711D48C95}">
      <dgm:prSet/>
      <dgm:spPr/>
      <dgm:t>
        <a:bodyPr/>
        <a:lstStyle/>
        <a:p>
          <a:endParaRPr lang="de-DE"/>
        </a:p>
      </dgm:t>
    </dgm:pt>
    <dgm:pt modelId="{01D3A349-68CE-4100-A958-325577089968}" type="sibTrans" cxnId="{8B4DAC15-6B49-40F1-B2C2-B98711D48C95}">
      <dgm:prSet/>
      <dgm:spPr/>
      <dgm:t>
        <a:bodyPr/>
        <a:lstStyle/>
        <a:p>
          <a:endParaRPr lang="de-DE"/>
        </a:p>
      </dgm:t>
    </dgm:pt>
    <dgm:pt modelId="{BAFA3A00-90EC-4EEC-B6BE-70C278801C2B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de-DE" sz="1600" i="1" dirty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verpflichtendes</a:t>
          </a:r>
          <a:r>
            <a:rPr lang="de-DE" sz="1600" dirty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 Abiturprüfungsfach</a:t>
          </a:r>
        </a:p>
        <a:p>
          <a:pPr rtl="0"/>
          <a:r>
            <a:rPr lang="de-DE" sz="1600" dirty="0">
              <a:solidFill>
                <a:schemeClr val="tx1"/>
              </a:solidFill>
              <a:latin typeface="+mn-lt"/>
              <a:cs typeface="Arial" panose="020B0604020202020204" pitchFamily="34" charset="0"/>
              <a:sym typeface="Wingdings 3" panose="05040102010807070707" pitchFamily="18" charset="2"/>
            </a:rPr>
            <a:t> Belegung in allen 4 Halbjahren</a:t>
          </a:r>
          <a:endParaRPr lang="de-DE" sz="1600" i="0" dirty="0">
            <a:solidFill>
              <a:schemeClr val="tx1"/>
            </a:solidFill>
            <a:latin typeface="+mn-lt"/>
          </a:endParaRPr>
        </a:p>
      </dgm:t>
    </dgm:pt>
    <dgm:pt modelId="{D05BE3E3-C4EC-42EC-A180-0152AF157025}" type="parTrans" cxnId="{E2822BEE-4474-4A1E-82EE-4A316CA53A92}">
      <dgm:prSet/>
      <dgm:spPr/>
      <dgm:t>
        <a:bodyPr/>
        <a:lstStyle/>
        <a:p>
          <a:endParaRPr lang="de-DE"/>
        </a:p>
      </dgm:t>
    </dgm:pt>
    <dgm:pt modelId="{01EFCAC8-EFE6-4B24-90BD-B5E5363E7590}" type="sibTrans" cxnId="{E2822BEE-4474-4A1E-82EE-4A316CA53A92}">
      <dgm:prSet/>
      <dgm:spPr/>
      <dgm:t>
        <a:bodyPr/>
        <a:lstStyle/>
        <a:p>
          <a:endParaRPr lang="de-DE"/>
        </a:p>
      </dgm:t>
    </dgm:pt>
    <dgm:pt modelId="{3DB49997-1491-4897-BD2E-4800DC9A7A6C}" type="pres">
      <dgm:prSet presAssocID="{E8A0F30A-4B47-4D1F-95E7-854EBD1ED1C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5C350E02-3B8A-4F0A-90D0-36457C63BB95}" type="pres">
      <dgm:prSet presAssocID="{8E2A2CEC-933A-4C41-AD6A-7FB2E31935D3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9F344BD-4350-44BE-B2EE-26F6993B8637}" type="pres">
      <dgm:prSet presAssocID="{FC3B5101-C669-4CDF-A4D0-6A2709D669C8}" presName="sibTrans" presStyleCnt="0"/>
      <dgm:spPr/>
    </dgm:pt>
    <dgm:pt modelId="{506D4FF2-A862-4117-A989-E9E4C5ECD768}" type="pres">
      <dgm:prSet presAssocID="{B0A54A96-3CA1-4E7A-98EF-F4D6A46DA867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A09C796-2937-427D-A1BA-FF2D62238015}" type="pres">
      <dgm:prSet presAssocID="{77D256D9-1B78-4944-AD46-B08DEF2C6E2C}" presName="sibTrans" presStyleCnt="0"/>
      <dgm:spPr/>
    </dgm:pt>
    <dgm:pt modelId="{11F3B5FA-682D-4943-9B6D-A029BB0F5631}" type="pres">
      <dgm:prSet presAssocID="{BAFA3A00-90EC-4EEC-B6BE-70C278801C2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EB4DC81-82BC-40D5-9E1F-5724B2953828}" type="pres">
      <dgm:prSet presAssocID="{01EFCAC8-EFE6-4B24-90BD-B5E5363E7590}" presName="sibTrans" presStyleCnt="0"/>
      <dgm:spPr/>
    </dgm:pt>
    <dgm:pt modelId="{BFA455D6-93A5-42A0-9415-79666DF7FE2E}" type="pres">
      <dgm:prSet presAssocID="{B8BF5D5B-C8E4-4B51-8C5E-441218DE6F27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478A13E-2335-46D5-97F6-61050D3286BE}" type="pres">
      <dgm:prSet presAssocID="{21A79C69-6E22-4FA8-AA84-3E6B99B2752F}" presName="sibTrans" presStyleCnt="0"/>
      <dgm:spPr/>
    </dgm:pt>
    <dgm:pt modelId="{FFD0B019-0CA9-40A6-B783-B2AF6BCBF742}" type="pres">
      <dgm:prSet presAssocID="{A8303AA1-C32F-4222-AF0F-59AD9A3799B1}" presName="node" presStyleLbl="node1" presStyleIdx="4" presStyleCnt="5" custScaleX="210329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E278EB7A-504B-4F9D-A603-6281E4A32393}" type="presOf" srcId="{E8A0F30A-4B47-4D1F-95E7-854EBD1ED1C2}" destId="{3DB49997-1491-4897-BD2E-4800DC9A7A6C}" srcOrd="0" destOrd="0" presId="urn:microsoft.com/office/officeart/2005/8/layout/default"/>
    <dgm:cxn modelId="{ED9C99A0-D5D6-4982-B618-78B246665D05}" type="presOf" srcId="{B8BF5D5B-C8E4-4B51-8C5E-441218DE6F27}" destId="{BFA455D6-93A5-42A0-9415-79666DF7FE2E}" srcOrd="0" destOrd="0" presId="urn:microsoft.com/office/officeart/2005/8/layout/default"/>
    <dgm:cxn modelId="{237F98FE-6E7B-443C-B053-68D361F2D5F2}" srcId="{E8A0F30A-4B47-4D1F-95E7-854EBD1ED1C2}" destId="{B8BF5D5B-C8E4-4B51-8C5E-441218DE6F27}" srcOrd="3" destOrd="0" parTransId="{9A5D133F-219C-47FB-95CF-73579648A814}" sibTransId="{21A79C69-6E22-4FA8-AA84-3E6B99B2752F}"/>
    <dgm:cxn modelId="{F3CB9FAA-B6E6-435D-9BEA-ED0B1FC4A091}" type="presOf" srcId="{8E2A2CEC-933A-4C41-AD6A-7FB2E31935D3}" destId="{5C350E02-3B8A-4F0A-90D0-36457C63BB95}" srcOrd="0" destOrd="0" presId="urn:microsoft.com/office/officeart/2005/8/layout/default"/>
    <dgm:cxn modelId="{2091A820-C6CA-428B-9EA1-277DD3D31137}" type="presOf" srcId="{A8303AA1-C32F-4222-AF0F-59AD9A3799B1}" destId="{FFD0B019-0CA9-40A6-B783-B2AF6BCBF742}" srcOrd="0" destOrd="0" presId="urn:microsoft.com/office/officeart/2005/8/layout/default"/>
    <dgm:cxn modelId="{2FE48103-5D53-4DA2-AD88-2727ED52E6A8}" srcId="{E8A0F30A-4B47-4D1F-95E7-854EBD1ED1C2}" destId="{8E2A2CEC-933A-4C41-AD6A-7FB2E31935D3}" srcOrd="0" destOrd="0" parTransId="{13B44508-F3A4-4F49-854D-69CF857D819F}" sibTransId="{FC3B5101-C669-4CDF-A4D0-6A2709D669C8}"/>
    <dgm:cxn modelId="{A9530BF9-E7C8-40AE-B0A6-1768940903A3}" srcId="{E8A0F30A-4B47-4D1F-95E7-854EBD1ED1C2}" destId="{B0A54A96-3CA1-4E7A-98EF-F4D6A46DA867}" srcOrd="1" destOrd="0" parTransId="{C4470895-CD59-4F3D-8D18-BA6032048BD4}" sibTransId="{77D256D9-1B78-4944-AD46-B08DEF2C6E2C}"/>
    <dgm:cxn modelId="{E2822BEE-4474-4A1E-82EE-4A316CA53A92}" srcId="{E8A0F30A-4B47-4D1F-95E7-854EBD1ED1C2}" destId="{BAFA3A00-90EC-4EEC-B6BE-70C278801C2B}" srcOrd="2" destOrd="0" parTransId="{D05BE3E3-C4EC-42EC-A180-0152AF157025}" sibTransId="{01EFCAC8-EFE6-4B24-90BD-B5E5363E7590}"/>
    <dgm:cxn modelId="{D21665C0-47BC-423F-9F38-C68E8E2ADAE6}" type="presOf" srcId="{BAFA3A00-90EC-4EEC-B6BE-70C278801C2B}" destId="{11F3B5FA-682D-4943-9B6D-A029BB0F5631}" srcOrd="0" destOrd="0" presId="urn:microsoft.com/office/officeart/2005/8/layout/default"/>
    <dgm:cxn modelId="{8B4DAC15-6B49-40F1-B2C2-B98711D48C95}" srcId="{E8A0F30A-4B47-4D1F-95E7-854EBD1ED1C2}" destId="{A8303AA1-C32F-4222-AF0F-59AD9A3799B1}" srcOrd="4" destOrd="0" parTransId="{7DE11A80-E539-4209-87C4-41DB3D4F731E}" sibTransId="{01D3A349-68CE-4100-A958-325577089968}"/>
    <dgm:cxn modelId="{50B95ED6-2BF1-46C3-9192-9070098FE048}" type="presOf" srcId="{B0A54A96-3CA1-4E7A-98EF-F4D6A46DA867}" destId="{506D4FF2-A862-4117-A989-E9E4C5ECD768}" srcOrd="0" destOrd="0" presId="urn:microsoft.com/office/officeart/2005/8/layout/default"/>
    <dgm:cxn modelId="{7AC202A1-D8A8-429E-8890-AADD940ED907}" type="presParOf" srcId="{3DB49997-1491-4897-BD2E-4800DC9A7A6C}" destId="{5C350E02-3B8A-4F0A-90D0-36457C63BB95}" srcOrd="0" destOrd="0" presId="urn:microsoft.com/office/officeart/2005/8/layout/default"/>
    <dgm:cxn modelId="{E1E26E37-596E-4264-B4D8-D037494EE3F8}" type="presParOf" srcId="{3DB49997-1491-4897-BD2E-4800DC9A7A6C}" destId="{69F344BD-4350-44BE-B2EE-26F6993B8637}" srcOrd="1" destOrd="0" presId="urn:microsoft.com/office/officeart/2005/8/layout/default"/>
    <dgm:cxn modelId="{1A8B3BD6-65FA-4DFC-9BA8-D798B5AB9253}" type="presParOf" srcId="{3DB49997-1491-4897-BD2E-4800DC9A7A6C}" destId="{506D4FF2-A862-4117-A989-E9E4C5ECD768}" srcOrd="2" destOrd="0" presId="urn:microsoft.com/office/officeart/2005/8/layout/default"/>
    <dgm:cxn modelId="{77EEAADA-0644-4C6B-ADA2-089884179F49}" type="presParOf" srcId="{3DB49997-1491-4897-BD2E-4800DC9A7A6C}" destId="{4A09C796-2937-427D-A1BA-FF2D62238015}" srcOrd="3" destOrd="0" presId="urn:microsoft.com/office/officeart/2005/8/layout/default"/>
    <dgm:cxn modelId="{3818A1A0-5FBF-4A4C-9B68-E93DC1A927D1}" type="presParOf" srcId="{3DB49997-1491-4897-BD2E-4800DC9A7A6C}" destId="{11F3B5FA-682D-4943-9B6D-A029BB0F5631}" srcOrd="4" destOrd="0" presId="urn:microsoft.com/office/officeart/2005/8/layout/default"/>
    <dgm:cxn modelId="{B01DB322-0960-4D28-8F10-20DFFCCCB621}" type="presParOf" srcId="{3DB49997-1491-4897-BD2E-4800DC9A7A6C}" destId="{5EB4DC81-82BC-40D5-9E1F-5724B2953828}" srcOrd="5" destOrd="0" presId="urn:microsoft.com/office/officeart/2005/8/layout/default"/>
    <dgm:cxn modelId="{8E68F465-3259-4F5D-A19E-E2E1E6CC18E6}" type="presParOf" srcId="{3DB49997-1491-4897-BD2E-4800DC9A7A6C}" destId="{BFA455D6-93A5-42A0-9415-79666DF7FE2E}" srcOrd="6" destOrd="0" presId="urn:microsoft.com/office/officeart/2005/8/layout/default"/>
    <dgm:cxn modelId="{21FABD5A-361B-4930-8AA1-2343635E5329}" type="presParOf" srcId="{3DB49997-1491-4897-BD2E-4800DC9A7A6C}" destId="{7478A13E-2335-46D5-97F6-61050D3286BE}" srcOrd="7" destOrd="0" presId="urn:microsoft.com/office/officeart/2005/8/layout/default"/>
    <dgm:cxn modelId="{74B8D4CD-D3EE-4BFC-AF05-ABF33F84D5AA}" type="presParOf" srcId="{3DB49997-1491-4897-BD2E-4800DC9A7A6C}" destId="{FFD0B019-0CA9-40A6-B783-B2AF6BCBF742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8A0F30A-4B47-4D1F-95E7-854EBD1ED1C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A8303AA1-C32F-4222-AF0F-59AD9A3799B1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de-DE" sz="1600" i="1" dirty="0">
              <a:solidFill>
                <a:schemeClr val="tx1"/>
              </a:solidFill>
            </a:rPr>
            <a:t>freie Wahl </a:t>
          </a:r>
          <a:br>
            <a:rPr lang="de-DE" sz="1600" i="1" dirty="0">
              <a:solidFill>
                <a:schemeClr val="tx1"/>
              </a:solidFill>
            </a:rPr>
          </a:br>
          <a:r>
            <a:rPr lang="de-DE" sz="1600" dirty="0">
              <a:solidFill>
                <a:schemeClr val="tx1"/>
              </a:solidFill>
            </a:rPr>
            <a:t>unabhängig von der Fächerwahl</a:t>
          </a:r>
        </a:p>
      </dgm:t>
    </dgm:pt>
    <dgm:pt modelId="{7DE11A80-E539-4209-87C4-41DB3D4F731E}" type="parTrans" cxnId="{8B4DAC15-6B49-40F1-B2C2-B98711D48C95}">
      <dgm:prSet/>
      <dgm:spPr/>
      <dgm:t>
        <a:bodyPr/>
        <a:lstStyle/>
        <a:p>
          <a:endParaRPr lang="de-DE"/>
        </a:p>
      </dgm:t>
    </dgm:pt>
    <dgm:pt modelId="{01D3A349-68CE-4100-A958-325577089968}" type="sibTrans" cxnId="{8B4DAC15-6B49-40F1-B2C2-B98711D48C95}">
      <dgm:prSet/>
      <dgm:spPr/>
      <dgm:t>
        <a:bodyPr/>
        <a:lstStyle/>
        <a:p>
          <a:endParaRPr lang="de-DE"/>
        </a:p>
      </dgm:t>
    </dgm:pt>
    <dgm:pt modelId="{BAFA3A00-90EC-4EEC-B6BE-70C278801C2B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de-DE" sz="1600" i="0" dirty="0">
              <a:solidFill>
                <a:schemeClr val="tx1"/>
              </a:solidFill>
            </a:rPr>
            <a:t>fachspezifisches </a:t>
          </a:r>
          <a:r>
            <a:rPr lang="de-DE" sz="1600" i="1" dirty="0">
              <a:solidFill>
                <a:schemeClr val="tx1"/>
              </a:solidFill>
            </a:rPr>
            <a:t>Rahmenthema</a:t>
          </a:r>
        </a:p>
      </dgm:t>
    </dgm:pt>
    <dgm:pt modelId="{D05BE3E3-C4EC-42EC-A180-0152AF157025}" type="parTrans" cxnId="{E2822BEE-4474-4A1E-82EE-4A316CA53A92}">
      <dgm:prSet/>
      <dgm:spPr/>
      <dgm:t>
        <a:bodyPr/>
        <a:lstStyle/>
        <a:p>
          <a:endParaRPr lang="de-DE"/>
        </a:p>
      </dgm:t>
    </dgm:pt>
    <dgm:pt modelId="{01EFCAC8-EFE6-4B24-90BD-B5E5363E7590}" type="sibTrans" cxnId="{E2822BEE-4474-4A1E-82EE-4A316CA53A92}">
      <dgm:prSet/>
      <dgm:spPr/>
      <dgm:t>
        <a:bodyPr/>
        <a:lstStyle/>
        <a:p>
          <a:endParaRPr lang="de-DE"/>
        </a:p>
      </dgm:t>
    </dgm:pt>
    <dgm:pt modelId="{DC6622F3-9833-490B-A47C-0AAFE78EF90A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de-DE" sz="1600" dirty="0">
              <a:solidFill>
                <a:schemeClr val="tx1"/>
              </a:solidFill>
            </a:rPr>
            <a:t>Belegung in </a:t>
          </a:r>
          <a:r>
            <a:rPr lang="de-DE" sz="1600" i="1" dirty="0">
              <a:solidFill>
                <a:schemeClr val="tx1"/>
              </a:solidFill>
            </a:rPr>
            <a:t>drei Kurshalbjahren </a:t>
          </a:r>
          <a:r>
            <a:rPr lang="de-DE" sz="1600" i="0" dirty="0">
              <a:solidFill>
                <a:schemeClr val="tx1"/>
              </a:solidFill>
            </a:rPr>
            <a:t>(12/1-13/1)</a:t>
          </a:r>
          <a:endParaRPr lang="de-DE" sz="1600" dirty="0">
            <a:solidFill>
              <a:schemeClr val="tx1"/>
            </a:solidFill>
          </a:endParaRPr>
        </a:p>
      </dgm:t>
    </dgm:pt>
    <dgm:pt modelId="{D0C5EB3F-E541-4C09-BC9F-34F73149DA34}" type="parTrans" cxnId="{4A580768-50CE-420D-B0B4-11A6F60F4CE3}">
      <dgm:prSet/>
      <dgm:spPr/>
      <dgm:t>
        <a:bodyPr/>
        <a:lstStyle/>
        <a:p>
          <a:endParaRPr lang="de-DE"/>
        </a:p>
      </dgm:t>
    </dgm:pt>
    <dgm:pt modelId="{DDC59161-99B1-4B6E-9306-0182E7701A6C}" type="sibTrans" cxnId="{4A580768-50CE-420D-B0B4-11A6F60F4CE3}">
      <dgm:prSet/>
      <dgm:spPr/>
      <dgm:t>
        <a:bodyPr/>
        <a:lstStyle/>
        <a:p>
          <a:endParaRPr lang="de-DE"/>
        </a:p>
      </dgm:t>
    </dgm:pt>
    <dgm:pt modelId="{32CCF96E-7AE8-4BE8-BBD8-3E66467708D4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de-DE" sz="1600" dirty="0">
              <a:solidFill>
                <a:schemeClr val="tx1"/>
              </a:solidFill>
            </a:rPr>
            <a:t>Zuordnung zu einem </a:t>
          </a:r>
          <a:r>
            <a:rPr lang="de-DE" sz="1600" i="1" dirty="0" err="1">
              <a:solidFill>
                <a:schemeClr val="tx1"/>
              </a:solidFill>
            </a:rPr>
            <a:t>Leitfach</a:t>
          </a:r>
          <a:endParaRPr lang="de-DE" sz="1600" i="1" dirty="0">
            <a:solidFill>
              <a:schemeClr val="tx1"/>
            </a:solidFill>
          </a:endParaRPr>
        </a:p>
      </dgm:t>
    </dgm:pt>
    <dgm:pt modelId="{3D04AA2F-9369-49BD-9DCE-E4E36CBB0430}" type="parTrans" cxnId="{E016852C-F04B-4F69-85BE-08427832270D}">
      <dgm:prSet/>
      <dgm:spPr/>
      <dgm:t>
        <a:bodyPr/>
        <a:lstStyle/>
        <a:p>
          <a:endParaRPr lang="de-DE"/>
        </a:p>
      </dgm:t>
    </dgm:pt>
    <dgm:pt modelId="{9F16929A-C773-4460-9E3A-57C42BF70859}" type="sibTrans" cxnId="{E016852C-F04B-4F69-85BE-08427832270D}">
      <dgm:prSet/>
      <dgm:spPr/>
      <dgm:t>
        <a:bodyPr/>
        <a:lstStyle/>
        <a:p>
          <a:endParaRPr lang="de-DE"/>
        </a:p>
      </dgm:t>
    </dgm:pt>
    <dgm:pt modelId="{20260577-9F3C-488F-AB2F-B34C75BFA47D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de-DE" sz="1600" i="1" dirty="0">
              <a:solidFill>
                <a:schemeClr val="tx1"/>
              </a:solidFill>
            </a:rPr>
            <a:t>keine </a:t>
          </a:r>
          <a:r>
            <a:rPr lang="de-DE" sz="1600" dirty="0">
              <a:solidFill>
                <a:schemeClr val="tx1"/>
              </a:solidFill>
            </a:rPr>
            <a:t>Abiturprüfung</a:t>
          </a:r>
        </a:p>
      </dgm:t>
    </dgm:pt>
    <dgm:pt modelId="{CDB7B68A-640C-43E9-9BF4-77C3A91B37B5}" type="parTrans" cxnId="{5AE814F1-C51E-4A9B-A62D-1AF78C3B5243}">
      <dgm:prSet/>
      <dgm:spPr/>
      <dgm:t>
        <a:bodyPr/>
        <a:lstStyle/>
        <a:p>
          <a:endParaRPr lang="de-DE"/>
        </a:p>
      </dgm:t>
    </dgm:pt>
    <dgm:pt modelId="{45198F96-D9CF-4053-BB76-AE3BA0848D8F}" type="sibTrans" cxnId="{5AE814F1-C51E-4A9B-A62D-1AF78C3B5243}">
      <dgm:prSet/>
      <dgm:spPr/>
      <dgm:t>
        <a:bodyPr/>
        <a:lstStyle/>
        <a:p>
          <a:endParaRPr lang="de-DE"/>
        </a:p>
      </dgm:t>
    </dgm:pt>
    <dgm:pt modelId="{69970EAA-236F-4AB2-B313-5DA4C5E7AC7E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de-DE" sz="1600" i="1">
              <a:solidFill>
                <a:schemeClr val="tx1"/>
              </a:solidFill>
            </a:rPr>
            <a:t>zweistündiges</a:t>
          </a:r>
          <a:r>
            <a:rPr lang="de-DE" sz="1600">
              <a:solidFill>
                <a:schemeClr val="tx1"/>
              </a:solidFill>
            </a:rPr>
            <a:t> </a:t>
          </a:r>
          <a:r>
            <a:rPr lang="de-DE" sz="1600" dirty="0">
              <a:solidFill>
                <a:schemeClr val="tx1"/>
              </a:solidFill>
            </a:rPr>
            <a:t>Seminar, ggf. auch Blockveranstaltungen</a:t>
          </a:r>
        </a:p>
      </dgm:t>
    </dgm:pt>
    <dgm:pt modelId="{CEA8C025-FC8C-40AD-B0C2-6DFA6EBC1783}" type="parTrans" cxnId="{DD430295-8979-409F-9DDA-64D5A4435964}">
      <dgm:prSet/>
      <dgm:spPr/>
      <dgm:t>
        <a:bodyPr/>
        <a:lstStyle/>
        <a:p>
          <a:endParaRPr lang="de-DE"/>
        </a:p>
      </dgm:t>
    </dgm:pt>
    <dgm:pt modelId="{39C6372F-0EF9-4BAE-B4C5-1B2B96ED27F9}" type="sibTrans" cxnId="{DD430295-8979-409F-9DDA-64D5A4435964}">
      <dgm:prSet/>
      <dgm:spPr/>
      <dgm:t>
        <a:bodyPr/>
        <a:lstStyle/>
        <a:p>
          <a:endParaRPr lang="de-DE"/>
        </a:p>
      </dgm:t>
    </dgm:pt>
    <dgm:pt modelId="{3DB49997-1491-4897-BD2E-4800DC9A7A6C}" type="pres">
      <dgm:prSet presAssocID="{E8A0F30A-4B47-4D1F-95E7-854EBD1ED1C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ECC0D953-7BF2-47D1-930B-D5822AD209E5}" type="pres">
      <dgm:prSet presAssocID="{32CCF96E-7AE8-4BE8-BBD8-3E66467708D4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C35BC1C-773F-426D-91ED-5B826A1BB232}" type="pres">
      <dgm:prSet presAssocID="{9F16929A-C773-4460-9E3A-57C42BF70859}" presName="sibTrans" presStyleCnt="0"/>
      <dgm:spPr/>
    </dgm:pt>
    <dgm:pt modelId="{11F3B5FA-682D-4943-9B6D-A029BB0F5631}" type="pres">
      <dgm:prSet presAssocID="{BAFA3A00-90EC-4EEC-B6BE-70C278801C2B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EB4DC81-82BC-40D5-9E1F-5724B2953828}" type="pres">
      <dgm:prSet presAssocID="{01EFCAC8-EFE6-4B24-90BD-B5E5363E7590}" presName="sibTrans" presStyleCnt="0"/>
      <dgm:spPr/>
    </dgm:pt>
    <dgm:pt modelId="{D39C5C69-8C5B-47D5-9DF4-D252C1664CF6}" type="pres">
      <dgm:prSet presAssocID="{DC6622F3-9833-490B-A47C-0AAFE78EF90A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254F6E6-8A2F-4BF0-88D8-7EDEB76E4AD8}" type="pres">
      <dgm:prSet presAssocID="{DDC59161-99B1-4B6E-9306-0182E7701A6C}" presName="sibTrans" presStyleCnt="0"/>
      <dgm:spPr/>
    </dgm:pt>
    <dgm:pt modelId="{23095906-6762-420F-A37E-E8D523254B89}" type="pres">
      <dgm:prSet presAssocID="{20260577-9F3C-488F-AB2F-B34C75BFA47D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B4C6316-3455-4A09-97CF-196E9CC8E55D}" type="pres">
      <dgm:prSet presAssocID="{45198F96-D9CF-4053-BB76-AE3BA0848D8F}" presName="sibTrans" presStyleCnt="0"/>
      <dgm:spPr/>
    </dgm:pt>
    <dgm:pt modelId="{0E8BD0EA-DA53-4AA4-BD9F-431F3E24A3E3}" type="pres">
      <dgm:prSet presAssocID="{69970EAA-236F-4AB2-B313-5DA4C5E7AC7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6575546-E1AA-4A09-992E-57387717AB08}" type="pres">
      <dgm:prSet presAssocID="{39C6372F-0EF9-4BAE-B4C5-1B2B96ED27F9}" presName="sibTrans" presStyleCnt="0"/>
      <dgm:spPr/>
    </dgm:pt>
    <dgm:pt modelId="{FFD0B019-0CA9-40A6-B783-B2AF6BCBF742}" type="pres">
      <dgm:prSet presAssocID="{A8303AA1-C32F-4222-AF0F-59AD9A3799B1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E278EB7A-504B-4F9D-A603-6281E4A32393}" type="presOf" srcId="{E8A0F30A-4B47-4D1F-95E7-854EBD1ED1C2}" destId="{3DB49997-1491-4897-BD2E-4800DC9A7A6C}" srcOrd="0" destOrd="0" presId="urn:microsoft.com/office/officeart/2005/8/layout/default"/>
    <dgm:cxn modelId="{D21665C0-47BC-423F-9F38-C68E8E2ADAE6}" type="presOf" srcId="{BAFA3A00-90EC-4EEC-B6BE-70C278801C2B}" destId="{11F3B5FA-682D-4943-9B6D-A029BB0F5631}" srcOrd="0" destOrd="0" presId="urn:microsoft.com/office/officeart/2005/8/layout/default"/>
    <dgm:cxn modelId="{E016852C-F04B-4F69-85BE-08427832270D}" srcId="{E8A0F30A-4B47-4D1F-95E7-854EBD1ED1C2}" destId="{32CCF96E-7AE8-4BE8-BBD8-3E66467708D4}" srcOrd="0" destOrd="0" parTransId="{3D04AA2F-9369-49BD-9DCE-E4E36CBB0430}" sibTransId="{9F16929A-C773-4460-9E3A-57C42BF70859}"/>
    <dgm:cxn modelId="{2091A820-C6CA-428B-9EA1-277DD3D31137}" type="presOf" srcId="{A8303AA1-C32F-4222-AF0F-59AD9A3799B1}" destId="{FFD0B019-0CA9-40A6-B783-B2AF6BCBF742}" srcOrd="0" destOrd="0" presId="urn:microsoft.com/office/officeart/2005/8/layout/default"/>
    <dgm:cxn modelId="{75120F4C-3868-4638-AB4C-31D7E0CA01F2}" type="presOf" srcId="{20260577-9F3C-488F-AB2F-B34C75BFA47D}" destId="{23095906-6762-420F-A37E-E8D523254B89}" srcOrd="0" destOrd="0" presId="urn:microsoft.com/office/officeart/2005/8/layout/default"/>
    <dgm:cxn modelId="{4A580768-50CE-420D-B0B4-11A6F60F4CE3}" srcId="{E8A0F30A-4B47-4D1F-95E7-854EBD1ED1C2}" destId="{DC6622F3-9833-490B-A47C-0AAFE78EF90A}" srcOrd="2" destOrd="0" parTransId="{D0C5EB3F-E541-4C09-BC9F-34F73149DA34}" sibTransId="{DDC59161-99B1-4B6E-9306-0182E7701A6C}"/>
    <dgm:cxn modelId="{8B4DAC15-6B49-40F1-B2C2-B98711D48C95}" srcId="{E8A0F30A-4B47-4D1F-95E7-854EBD1ED1C2}" destId="{A8303AA1-C32F-4222-AF0F-59AD9A3799B1}" srcOrd="5" destOrd="0" parTransId="{7DE11A80-E539-4209-87C4-41DB3D4F731E}" sibTransId="{01D3A349-68CE-4100-A958-325577089968}"/>
    <dgm:cxn modelId="{7B740E97-C120-46AC-82B8-413931679DE2}" type="presOf" srcId="{32CCF96E-7AE8-4BE8-BBD8-3E66467708D4}" destId="{ECC0D953-7BF2-47D1-930B-D5822AD209E5}" srcOrd="0" destOrd="0" presId="urn:microsoft.com/office/officeart/2005/8/layout/default"/>
    <dgm:cxn modelId="{E2822BEE-4474-4A1E-82EE-4A316CA53A92}" srcId="{E8A0F30A-4B47-4D1F-95E7-854EBD1ED1C2}" destId="{BAFA3A00-90EC-4EEC-B6BE-70C278801C2B}" srcOrd="1" destOrd="0" parTransId="{D05BE3E3-C4EC-42EC-A180-0152AF157025}" sibTransId="{01EFCAC8-EFE6-4B24-90BD-B5E5363E7590}"/>
    <dgm:cxn modelId="{8110EEB1-3616-4572-AE37-619B1609854A}" type="presOf" srcId="{69970EAA-236F-4AB2-B313-5DA4C5E7AC7E}" destId="{0E8BD0EA-DA53-4AA4-BD9F-431F3E24A3E3}" srcOrd="0" destOrd="0" presId="urn:microsoft.com/office/officeart/2005/8/layout/default"/>
    <dgm:cxn modelId="{23A5804B-A66F-4B02-B77B-5229CF20BCE3}" type="presOf" srcId="{DC6622F3-9833-490B-A47C-0AAFE78EF90A}" destId="{D39C5C69-8C5B-47D5-9DF4-D252C1664CF6}" srcOrd="0" destOrd="0" presId="urn:microsoft.com/office/officeart/2005/8/layout/default"/>
    <dgm:cxn modelId="{5AE814F1-C51E-4A9B-A62D-1AF78C3B5243}" srcId="{E8A0F30A-4B47-4D1F-95E7-854EBD1ED1C2}" destId="{20260577-9F3C-488F-AB2F-B34C75BFA47D}" srcOrd="3" destOrd="0" parTransId="{CDB7B68A-640C-43E9-9BF4-77C3A91B37B5}" sibTransId="{45198F96-D9CF-4053-BB76-AE3BA0848D8F}"/>
    <dgm:cxn modelId="{DD430295-8979-409F-9DDA-64D5A4435964}" srcId="{E8A0F30A-4B47-4D1F-95E7-854EBD1ED1C2}" destId="{69970EAA-236F-4AB2-B313-5DA4C5E7AC7E}" srcOrd="4" destOrd="0" parTransId="{CEA8C025-FC8C-40AD-B0C2-6DFA6EBC1783}" sibTransId="{39C6372F-0EF9-4BAE-B4C5-1B2B96ED27F9}"/>
    <dgm:cxn modelId="{D9479100-15D1-4986-AF7F-B795BA5A1948}" type="presParOf" srcId="{3DB49997-1491-4897-BD2E-4800DC9A7A6C}" destId="{ECC0D953-7BF2-47D1-930B-D5822AD209E5}" srcOrd="0" destOrd="0" presId="urn:microsoft.com/office/officeart/2005/8/layout/default"/>
    <dgm:cxn modelId="{96C50AAD-3478-4B86-A2CC-780ECD69E152}" type="presParOf" srcId="{3DB49997-1491-4897-BD2E-4800DC9A7A6C}" destId="{DC35BC1C-773F-426D-91ED-5B826A1BB232}" srcOrd="1" destOrd="0" presId="urn:microsoft.com/office/officeart/2005/8/layout/default"/>
    <dgm:cxn modelId="{3818A1A0-5FBF-4A4C-9B68-E93DC1A927D1}" type="presParOf" srcId="{3DB49997-1491-4897-BD2E-4800DC9A7A6C}" destId="{11F3B5FA-682D-4943-9B6D-A029BB0F5631}" srcOrd="2" destOrd="0" presId="urn:microsoft.com/office/officeart/2005/8/layout/default"/>
    <dgm:cxn modelId="{B01DB322-0960-4D28-8F10-20DFFCCCB621}" type="presParOf" srcId="{3DB49997-1491-4897-BD2E-4800DC9A7A6C}" destId="{5EB4DC81-82BC-40D5-9E1F-5724B2953828}" srcOrd="3" destOrd="0" presId="urn:microsoft.com/office/officeart/2005/8/layout/default"/>
    <dgm:cxn modelId="{F0970238-1C90-4E54-BEC0-2BCD97FC9CB4}" type="presParOf" srcId="{3DB49997-1491-4897-BD2E-4800DC9A7A6C}" destId="{D39C5C69-8C5B-47D5-9DF4-D252C1664CF6}" srcOrd="4" destOrd="0" presId="urn:microsoft.com/office/officeart/2005/8/layout/default"/>
    <dgm:cxn modelId="{62DB87AC-6A33-4364-8545-6E49DCEFEE7A}" type="presParOf" srcId="{3DB49997-1491-4897-BD2E-4800DC9A7A6C}" destId="{9254F6E6-8A2F-4BF0-88D8-7EDEB76E4AD8}" srcOrd="5" destOrd="0" presId="urn:microsoft.com/office/officeart/2005/8/layout/default"/>
    <dgm:cxn modelId="{E2AF4F2D-1C36-4EFD-94A9-E88A5692E472}" type="presParOf" srcId="{3DB49997-1491-4897-BD2E-4800DC9A7A6C}" destId="{23095906-6762-420F-A37E-E8D523254B89}" srcOrd="6" destOrd="0" presId="urn:microsoft.com/office/officeart/2005/8/layout/default"/>
    <dgm:cxn modelId="{053CB13D-F2EF-405C-844B-2C17BD474FE3}" type="presParOf" srcId="{3DB49997-1491-4897-BD2E-4800DC9A7A6C}" destId="{CB4C6316-3455-4A09-97CF-196E9CC8E55D}" srcOrd="7" destOrd="0" presId="urn:microsoft.com/office/officeart/2005/8/layout/default"/>
    <dgm:cxn modelId="{C5C7594F-15F5-4D35-A41F-EF74ADAAF1B3}" type="presParOf" srcId="{3DB49997-1491-4897-BD2E-4800DC9A7A6C}" destId="{0E8BD0EA-DA53-4AA4-BD9F-431F3E24A3E3}" srcOrd="8" destOrd="0" presId="urn:microsoft.com/office/officeart/2005/8/layout/default"/>
    <dgm:cxn modelId="{41D8D1F4-D0F5-418B-BDF0-C0992CEE37B3}" type="presParOf" srcId="{3DB49997-1491-4897-BD2E-4800DC9A7A6C}" destId="{26575546-E1AA-4A09-992E-57387717AB08}" srcOrd="9" destOrd="0" presId="urn:microsoft.com/office/officeart/2005/8/layout/default"/>
    <dgm:cxn modelId="{74B8D4CD-D3EE-4BFC-AF05-ABF33F84D5AA}" type="presParOf" srcId="{3DB49997-1491-4897-BD2E-4800DC9A7A6C}" destId="{FFD0B019-0CA9-40A6-B783-B2AF6BCBF742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8A0F30A-4B47-4D1F-95E7-854EBD1ED1C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BAFA3A00-90EC-4EEC-B6BE-70C278801C2B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de-DE" sz="1600" i="0" dirty="0">
              <a:solidFill>
                <a:schemeClr val="tx1"/>
              </a:solidFill>
            </a:rPr>
            <a:t>zusätzliche </a:t>
          </a:r>
          <a:r>
            <a:rPr lang="de-DE" sz="1600" i="1" dirty="0">
              <a:solidFill>
                <a:schemeClr val="tx1"/>
              </a:solidFill>
            </a:rPr>
            <a:t>Vertiefung</a:t>
          </a:r>
          <a:r>
            <a:rPr lang="de-DE" sz="1600" i="0" dirty="0">
              <a:solidFill>
                <a:schemeClr val="tx1"/>
              </a:solidFill>
            </a:rPr>
            <a:t> in Deutsch oder Mathematik </a:t>
          </a:r>
          <a:br>
            <a:rPr lang="de-DE" sz="1600" i="0" dirty="0">
              <a:solidFill>
                <a:schemeClr val="tx1"/>
              </a:solidFill>
            </a:rPr>
          </a:br>
          <a:r>
            <a:rPr lang="de-DE" sz="1600" i="0" dirty="0">
              <a:solidFill>
                <a:schemeClr val="tx1"/>
              </a:solidFill>
            </a:rPr>
            <a:t>(da nicht als </a:t>
          </a:r>
          <a:r>
            <a:rPr lang="de-DE" sz="1600" i="0" dirty="0" err="1">
              <a:solidFill>
                <a:schemeClr val="tx1"/>
              </a:solidFill>
            </a:rPr>
            <a:t>LF</a:t>
          </a:r>
          <a:r>
            <a:rPr lang="de-DE" sz="1600" i="0" dirty="0">
              <a:solidFill>
                <a:schemeClr val="tx1"/>
              </a:solidFill>
            </a:rPr>
            <a:t> wählbar)</a:t>
          </a:r>
          <a:endParaRPr lang="de-DE" sz="1600" i="1" dirty="0">
            <a:solidFill>
              <a:schemeClr val="tx1"/>
            </a:solidFill>
          </a:endParaRPr>
        </a:p>
      </dgm:t>
    </dgm:pt>
    <dgm:pt modelId="{D05BE3E3-C4EC-42EC-A180-0152AF157025}" type="parTrans" cxnId="{E2822BEE-4474-4A1E-82EE-4A316CA53A92}">
      <dgm:prSet/>
      <dgm:spPr/>
      <dgm:t>
        <a:bodyPr/>
        <a:lstStyle/>
        <a:p>
          <a:endParaRPr lang="de-DE"/>
        </a:p>
      </dgm:t>
    </dgm:pt>
    <dgm:pt modelId="{01EFCAC8-EFE6-4B24-90BD-B5E5363E7590}" type="sibTrans" cxnId="{E2822BEE-4474-4A1E-82EE-4A316CA53A92}">
      <dgm:prSet/>
      <dgm:spPr/>
      <dgm:t>
        <a:bodyPr/>
        <a:lstStyle/>
        <a:p>
          <a:endParaRPr lang="de-DE"/>
        </a:p>
      </dgm:t>
    </dgm:pt>
    <dgm:pt modelId="{DC6622F3-9833-490B-A47C-0AAFE78EF90A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marL="0" marR="0" lvl="0" indent="0" defTabSz="914400" rtl="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de-DE" sz="1600" b="1" dirty="0">
              <a:solidFill>
                <a:schemeClr val="tx1"/>
              </a:solidFill>
            </a:rPr>
            <a:t>für interessierte und leistungsstärkere Schülerinnen und Schüler</a:t>
          </a:r>
          <a:endParaRPr lang="de-DE" sz="1600" b="1" i="1" dirty="0">
            <a:solidFill>
              <a:schemeClr val="tx1"/>
            </a:solidFill>
          </a:endParaRPr>
        </a:p>
      </dgm:t>
    </dgm:pt>
    <dgm:pt modelId="{D0C5EB3F-E541-4C09-BC9F-34F73149DA34}" type="parTrans" cxnId="{4A580768-50CE-420D-B0B4-11A6F60F4CE3}">
      <dgm:prSet/>
      <dgm:spPr/>
      <dgm:t>
        <a:bodyPr/>
        <a:lstStyle/>
        <a:p>
          <a:endParaRPr lang="de-DE"/>
        </a:p>
      </dgm:t>
    </dgm:pt>
    <dgm:pt modelId="{DDC59161-99B1-4B6E-9306-0182E7701A6C}" type="sibTrans" cxnId="{4A580768-50CE-420D-B0B4-11A6F60F4CE3}">
      <dgm:prSet/>
      <dgm:spPr/>
      <dgm:t>
        <a:bodyPr/>
        <a:lstStyle/>
        <a:p>
          <a:endParaRPr lang="de-DE"/>
        </a:p>
      </dgm:t>
    </dgm:pt>
    <dgm:pt modelId="{32CCF96E-7AE8-4BE8-BBD8-3E66467708D4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de-DE" sz="1600" dirty="0">
              <a:solidFill>
                <a:schemeClr val="tx1"/>
              </a:solidFill>
            </a:rPr>
            <a:t>eigenständiger </a:t>
          </a:r>
          <a:br>
            <a:rPr lang="de-DE" sz="1600" dirty="0">
              <a:solidFill>
                <a:schemeClr val="tx1"/>
              </a:solidFill>
            </a:rPr>
          </a:br>
          <a:r>
            <a:rPr lang="de-DE" sz="1600" i="1" dirty="0">
              <a:solidFill>
                <a:schemeClr val="tx1"/>
              </a:solidFill>
            </a:rPr>
            <a:t>zweistündiger</a:t>
          </a:r>
          <a:r>
            <a:rPr lang="de-DE" sz="1600" dirty="0">
              <a:solidFill>
                <a:schemeClr val="tx1"/>
              </a:solidFill>
            </a:rPr>
            <a:t> Kurs</a:t>
          </a:r>
          <a:endParaRPr lang="de-DE" sz="1600" i="1" dirty="0">
            <a:solidFill>
              <a:schemeClr val="tx1"/>
            </a:solidFill>
          </a:endParaRPr>
        </a:p>
      </dgm:t>
    </dgm:pt>
    <dgm:pt modelId="{3D04AA2F-9369-49BD-9DCE-E4E36CBB0430}" type="parTrans" cxnId="{E016852C-F04B-4F69-85BE-08427832270D}">
      <dgm:prSet/>
      <dgm:spPr/>
      <dgm:t>
        <a:bodyPr/>
        <a:lstStyle/>
        <a:p>
          <a:endParaRPr lang="de-DE"/>
        </a:p>
      </dgm:t>
    </dgm:pt>
    <dgm:pt modelId="{9F16929A-C773-4460-9E3A-57C42BF70859}" type="sibTrans" cxnId="{E016852C-F04B-4F69-85BE-08427832270D}">
      <dgm:prSet/>
      <dgm:spPr/>
      <dgm:t>
        <a:bodyPr/>
        <a:lstStyle/>
        <a:p>
          <a:endParaRPr lang="de-DE"/>
        </a:p>
      </dgm:t>
    </dgm:pt>
    <dgm:pt modelId="{69970EAA-236F-4AB2-B313-5DA4C5E7AC7E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de-DE" sz="1600" i="1" dirty="0">
              <a:solidFill>
                <a:schemeClr val="tx1"/>
              </a:solidFill>
            </a:rPr>
            <a:t>Entlastung </a:t>
          </a:r>
          <a:r>
            <a:rPr lang="de-DE" sz="1600" i="0" dirty="0">
              <a:solidFill>
                <a:schemeClr val="tx1"/>
              </a:solidFill>
            </a:rPr>
            <a:t>in Q13 </a:t>
          </a:r>
          <a:r>
            <a:rPr lang="de-DE" sz="1600" i="1" dirty="0">
              <a:solidFill>
                <a:schemeClr val="tx1"/>
              </a:solidFill>
            </a:rPr>
            <a:t>möglich</a:t>
          </a:r>
        </a:p>
      </dgm:t>
    </dgm:pt>
    <dgm:pt modelId="{CEA8C025-FC8C-40AD-B0C2-6DFA6EBC1783}" type="parTrans" cxnId="{DD430295-8979-409F-9DDA-64D5A4435964}">
      <dgm:prSet/>
      <dgm:spPr/>
      <dgm:t>
        <a:bodyPr/>
        <a:lstStyle/>
        <a:p>
          <a:endParaRPr lang="de-DE"/>
        </a:p>
      </dgm:t>
    </dgm:pt>
    <dgm:pt modelId="{39C6372F-0EF9-4BAE-B4C5-1B2B96ED27F9}" type="sibTrans" cxnId="{DD430295-8979-409F-9DDA-64D5A4435964}">
      <dgm:prSet/>
      <dgm:spPr/>
      <dgm:t>
        <a:bodyPr/>
        <a:lstStyle/>
        <a:p>
          <a:endParaRPr lang="de-DE"/>
        </a:p>
      </dgm:t>
    </dgm:pt>
    <dgm:pt modelId="{6B0ACFB2-BC42-47A2-B575-2F5CF79B9205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de-DE" sz="1600" dirty="0">
              <a:solidFill>
                <a:schemeClr val="tx1"/>
              </a:solidFill>
            </a:rPr>
            <a:t>nur in </a:t>
          </a:r>
          <a:r>
            <a:rPr lang="de-DE" sz="1600" dirty="0" err="1">
              <a:solidFill>
                <a:schemeClr val="tx1"/>
              </a:solidFill>
            </a:rPr>
            <a:t>Q12</a:t>
          </a:r>
          <a:r>
            <a:rPr lang="de-DE" sz="1600" dirty="0">
              <a:solidFill>
                <a:schemeClr val="tx1"/>
              </a:solidFill>
            </a:rPr>
            <a:t> und </a:t>
          </a:r>
          <a:r>
            <a:rPr lang="de-DE" sz="1600" i="1" dirty="0">
              <a:solidFill>
                <a:schemeClr val="tx1"/>
              </a:solidFill>
            </a:rPr>
            <a:t>unabhängig von</a:t>
          </a:r>
          <a:r>
            <a:rPr lang="de-DE" sz="1600" i="0" dirty="0">
              <a:solidFill>
                <a:schemeClr val="tx1"/>
              </a:solidFill>
            </a:rPr>
            <a:t> Leistungsfach und </a:t>
          </a:r>
          <a:br>
            <a:rPr lang="de-DE" sz="1600" i="0" dirty="0">
              <a:solidFill>
                <a:schemeClr val="tx1"/>
              </a:solidFill>
            </a:rPr>
          </a:br>
          <a:r>
            <a:rPr lang="de-DE" sz="1600" i="0" dirty="0">
              <a:solidFill>
                <a:schemeClr val="tx1"/>
              </a:solidFill>
            </a:rPr>
            <a:t>W-Seminar</a:t>
          </a:r>
          <a:endParaRPr lang="de-DE" sz="1600" dirty="0">
            <a:solidFill>
              <a:schemeClr val="tx1"/>
            </a:solidFill>
          </a:endParaRPr>
        </a:p>
      </dgm:t>
    </dgm:pt>
    <dgm:pt modelId="{1BE21A46-1986-46A9-9709-73B01448D048}" type="parTrans" cxnId="{E6369E91-FC62-4CD8-A7BB-99DAF46C12DA}">
      <dgm:prSet/>
      <dgm:spPr/>
      <dgm:t>
        <a:bodyPr/>
        <a:lstStyle/>
        <a:p>
          <a:endParaRPr lang="de-DE"/>
        </a:p>
      </dgm:t>
    </dgm:pt>
    <dgm:pt modelId="{77F238A5-6AA8-4EBE-84DD-2AA7912729DB}" type="sibTrans" cxnId="{E6369E91-FC62-4CD8-A7BB-99DAF46C12DA}">
      <dgm:prSet/>
      <dgm:spPr/>
      <dgm:t>
        <a:bodyPr/>
        <a:lstStyle/>
        <a:p>
          <a:endParaRPr lang="de-DE"/>
        </a:p>
      </dgm:t>
    </dgm:pt>
    <dgm:pt modelId="{C2C2DD75-D160-44EC-908C-736BAD5991CB}">
      <dgm:prSet custT="1"/>
      <dgm:spPr>
        <a:solidFill>
          <a:schemeClr val="accent1">
            <a:lumMod val="20000"/>
            <a:lumOff val="80000"/>
          </a:schemeClr>
        </a:solidFill>
      </dgm:spPr>
      <dgm:t>
        <a:bodyPr/>
        <a:lstStyle/>
        <a:p>
          <a:pPr rtl="0"/>
          <a:r>
            <a:rPr lang="de-DE" sz="1600" i="1" dirty="0">
              <a:solidFill>
                <a:schemeClr val="tx1"/>
              </a:solidFill>
            </a:rPr>
            <a:t>Stoff nicht abiturrelevant</a:t>
          </a:r>
        </a:p>
        <a:p>
          <a:pPr rtl="0"/>
          <a:r>
            <a:rPr lang="de-DE" sz="1600" i="0" dirty="0">
              <a:solidFill>
                <a:schemeClr val="tx1"/>
              </a:solidFill>
              <a:sym typeface="Wingdings 3" panose="05040102010807070707" pitchFamily="18" charset="2"/>
            </a:rPr>
            <a:t> </a:t>
          </a:r>
          <a:r>
            <a:rPr lang="de-DE" sz="1600" i="1" dirty="0">
              <a:solidFill>
                <a:schemeClr val="tx1"/>
              </a:solidFill>
            </a:rPr>
            <a:t>kein</a:t>
          </a:r>
          <a:br>
            <a:rPr lang="de-DE" sz="1600" i="1" dirty="0">
              <a:solidFill>
                <a:schemeClr val="tx1"/>
              </a:solidFill>
            </a:rPr>
          </a:br>
          <a:r>
            <a:rPr lang="de-DE" sz="1600" i="0" dirty="0">
              <a:solidFill>
                <a:schemeClr val="tx1"/>
              </a:solidFill>
            </a:rPr>
            <a:t>„Abiturvorbereitungskurs“</a:t>
          </a:r>
        </a:p>
      </dgm:t>
    </dgm:pt>
    <dgm:pt modelId="{E7342D45-429C-4ED7-8FA9-2777E83A3523}" type="parTrans" cxnId="{5E124C65-993D-46A7-A609-09320AF42D12}">
      <dgm:prSet/>
      <dgm:spPr/>
      <dgm:t>
        <a:bodyPr/>
        <a:lstStyle/>
        <a:p>
          <a:endParaRPr lang="de-DE"/>
        </a:p>
      </dgm:t>
    </dgm:pt>
    <dgm:pt modelId="{FF1B30AA-85AB-440B-B151-E5017E90204D}" type="sibTrans" cxnId="{5E124C65-993D-46A7-A609-09320AF42D12}">
      <dgm:prSet/>
      <dgm:spPr/>
      <dgm:t>
        <a:bodyPr/>
        <a:lstStyle/>
        <a:p>
          <a:endParaRPr lang="de-DE"/>
        </a:p>
      </dgm:t>
    </dgm:pt>
    <dgm:pt modelId="{3DB49997-1491-4897-BD2E-4800DC9A7A6C}" type="pres">
      <dgm:prSet presAssocID="{E8A0F30A-4B47-4D1F-95E7-854EBD1ED1C2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ECC0D953-7BF2-47D1-930B-D5822AD209E5}" type="pres">
      <dgm:prSet presAssocID="{32CCF96E-7AE8-4BE8-BBD8-3E66467708D4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C35BC1C-773F-426D-91ED-5B826A1BB232}" type="pres">
      <dgm:prSet presAssocID="{9F16929A-C773-4460-9E3A-57C42BF70859}" presName="sibTrans" presStyleCnt="0"/>
      <dgm:spPr/>
    </dgm:pt>
    <dgm:pt modelId="{11F3B5FA-682D-4943-9B6D-A029BB0F5631}" type="pres">
      <dgm:prSet presAssocID="{BAFA3A00-90EC-4EEC-B6BE-70C278801C2B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EB4DC81-82BC-40D5-9E1F-5724B2953828}" type="pres">
      <dgm:prSet presAssocID="{01EFCAC8-EFE6-4B24-90BD-B5E5363E7590}" presName="sibTrans" presStyleCnt="0"/>
      <dgm:spPr/>
    </dgm:pt>
    <dgm:pt modelId="{D39C5C69-8C5B-47D5-9DF4-D252C1664CF6}" type="pres">
      <dgm:prSet presAssocID="{DC6622F3-9833-490B-A47C-0AAFE78EF90A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254F6E6-8A2F-4BF0-88D8-7EDEB76E4AD8}" type="pres">
      <dgm:prSet presAssocID="{DDC59161-99B1-4B6E-9306-0182E7701A6C}" presName="sibTrans" presStyleCnt="0"/>
      <dgm:spPr/>
    </dgm:pt>
    <dgm:pt modelId="{4BE867F1-25EC-41FD-BEB7-CBB4B1A1A9ED}" type="pres">
      <dgm:prSet presAssocID="{6B0ACFB2-BC42-47A2-B575-2F5CF79B9205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31E8DDBA-EF62-448E-834E-6C73EE660B56}" type="pres">
      <dgm:prSet presAssocID="{77F238A5-6AA8-4EBE-84DD-2AA7912729DB}" presName="sibTrans" presStyleCnt="0"/>
      <dgm:spPr/>
    </dgm:pt>
    <dgm:pt modelId="{0E8BD0EA-DA53-4AA4-BD9F-431F3E24A3E3}" type="pres">
      <dgm:prSet presAssocID="{69970EAA-236F-4AB2-B313-5DA4C5E7AC7E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26575546-E1AA-4A09-992E-57387717AB08}" type="pres">
      <dgm:prSet presAssocID="{39C6372F-0EF9-4BAE-B4C5-1B2B96ED27F9}" presName="sibTrans" presStyleCnt="0"/>
      <dgm:spPr/>
    </dgm:pt>
    <dgm:pt modelId="{22509879-E098-46B9-A757-ED703741FD2D}" type="pres">
      <dgm:prSet presAssocID="{C2C2DD75-D160-44EC-908C-736BAD5991CB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5E124C65-993D-46A7-A609-09320AF42D12}" srcId="{E8A0F30A-4B47-4D1F-95E7-854EBD1ED1C2}" destId="{C2C2DD75-D160-44EC-908C-736BAD5991CB}" srcOrd="5" destOrd="0" parTransId="{E7342D45-429C-4ED7-8FA9-2777E83A3523}" sibTransId="{FF1B30AA-85AB-440B-B151-E5017E90204D}"/>
    <dgm:cxn modelId="{E278EB7A-504B-4F9D-A603-6281E4A32393}" type="presOf" srcId="{E8A0F30A-4B47-4D1F-95E7-854EBD1ED1C2}" destId="{3DB49997-1491-4897-BD2E-4800DC9A7A6C}" srcOrd="0" destOrd="0" presId="urn:microsoft.com/office/officeart/2005/8/layout/default"/>
    <dgm:cxn modelId="{E016852C-F04B-4F69-85BE-08427832270D}" srcId="{E8A0F30A-4B47-4D1F-95E7-854EBD1ED1C2}" destId="{32CCF96E-7AE8-4BE8-BBD8-3E66467708D4}" srcOrd="0" destOrd="0" parTransId="{3D04AA2F-9369-49BD-9DCE-E4E36CBB0430}" sibTransId="{9F16929A-C773-4460-9E3A-57C42BF70859}"/>
    <dgm:cxn modelId="{E6369E91-FC62-4CD8-A7BB-99DAF46C12DA}" srcId="{E8A0F30A-4B47-4D1F-95E7-854EBD1ED1C2}" destId="{6B0ACFB2-BC42-47A2-B575-2F5CF79B9205}" srcOrd="3" destOrd="0" parTransId="{1BE21A46-1986-46A9-9709-73B01448D048}" sibTransId="{77F238A5-6AA8-4EBE-84DD-2AA7912729DB}"/>
    <dgm:cxn modelId="{DD430295-8979-409F-9DDA-64D5A4435964}" srcId="{E8A0F30A-4B47-4D1F-95E7-854EBD1ED1C2}" destId="{69970EAA-236F-4AB2-B313-5DA4C5E7AC7E}" srcOrd="4" destOrd="0" parTransId="{CEA8C025-FC8C-40AD-B0C2-6DFA6EBC1783}" sibTransId="{39C6372F-0EF9-4BAE-B4C5-1B2B96ED27F9}"/>
    <dgm:cxn modelId="{4A580768-50CE-420D-B0B4-11A6F60F4CE3}" srcId="{E8A0F30A-4B47-4D1F-95E7-854EBD1ED1C2}" destId="{DC6622F3-9833-490B-A47C-0AAFE78EF90A}" srcOrd="2" destOrd="0" parTransId="{D0C5EB3F-E541-4C09-BC9F-34F73149DA34}" sibTransId="{DDC59161-99B1-4B6E-9306-0182E7701A6C}"/>
    <dgm:cxn modelId="{8110EEB1-3616-4572-AE37-619B1609854A}" type="presOf" srcId="{69970EAA-236F-4AB2-B313-5DA4C5E7AC7E}" destId="{0E8BD0EA-DA53-4AA4-BD9F-431F3E24A3E3}" srcOrd="0" destOrd="0" presId="urn:microsoft.com/office/officeart/2005/8/layout/default"/>
    <dgm:cxn modelId="{ADCF6DF0-E453-4658-9869-4667EB0E717C}" type="presOf" srcId="{C2C2DD75-D160-44EC-908C-736BAD5991CB}" destId="{22509879-E098-46B9-A757-ED703741FD2D}" srcOrd="0" destOrd="0" presId="urn:microsoft.com/office/officeart/2005/8/layout/default"/>
    <dgm:cxn modelId="{E2822BEE-4474-4A1E-82EE-4A316CA53A92}" srcId="{E8A0F30A-4B47-4D1F-95E7-854EBD1ED1C2}" destId="{BAFA3A00-90EC-4EEC-B6BE-70C278801C2B}" srcOrd="1" destOrd="0" parTransId="{D05BE3E3-C4EC-42EC-A180-0152AF157025}" sibTransId="{01EFCAC8-EFE6-4B24-90BD-B5E5363E7590}"/>
    <dgm:cxn modelId="{3A8FA374-4AD0-4CC4-97B9-C545552F142D}" type="presOf" srcId="{6B0ACFB2-BC42-47A2-B575-2F5CF79B9205}" destId="{4BE867F1-25EC-41FD-BEB7-CBB4B1A1A9ED}" srcOrd="0" destOrd="0" presId="urn:microsoft.com/office/officeart/2005/8/layout/default"/>
    <dgm:cxn modelId="{23A5804B-A66F-4B02-B77B-5229CF20BCE3}" type="presOf" srcId="{DC6622F3-9833-490B-A47C-0AAFE78EF90A}" destId="{D39C5C69-8C5B-47D5-9DF4-D252C1664CF6}" srcOrd="0" destOrd="0" presId="urn:microsoft.com/office/officeart/2005/8/layout/default"/>
    <dgm:cxn modelId="{D21665C0-47BC-423F-9F38-C68E8E2ADAE6}" type="presOf" srcId="{BAFA3A00-90EC-4EEC-B6BE-70C278801C2B}" destId="{11F3B5FA-682D-4943-9B6D-A029BB0F5631}" srcOrd="0" destOrd="0" presId="urn:microsoft.com/office/officeart/2005/8/layout/default"/>
    <dgm:cxn modelId="{7B740E97-C120-46AC-82B8-413931679DE2}" type="presOf" srcId="{32CCF96E-7AE8-4BE8-BBD8-3E66467708D4}" destId="{ECC0D953-7BF2-47D1-930B-D5822AD209E5}" srcOrd="0" destOrd="0" presId="urn:microsoft.com/office/officeart/2005/8/layout/default"/>
    <dgm:cxn modelId="{D9479100-15D1-4986-AF7F-B795BA5A1948}" type="presParOf" srcId="{3DB49997-1491-4897-BD2E-4800DC9A7A6C}" destId="{ECC0D953-7BF2-47D1-930B-D5822AD209E5}" srcOrd="0" destOrd="0" presId="urn:microsoft.com/office/officeart/2005/8/layout/default"/>
    <dgm:cxn modelId="{96C50AAD-3478-4B86-A2CC-780ECD69E152}" type="presParOf" srcId="{3DB49997-1491-4897-BD2E-4800DC9A7A6C}" destId="{DC35BC1C-773F-426D-91ED-5B826A1BB232}" srcOrd="1" destOrd="0" presId="urn:microsoft.com/office/officeart/2005/8/layout/default"/>
    <dgm:cxn modelId="{3818A1A0-5FBF-4A4C-9B68-E93DC1A927D1}" type="presParOf" srcId="{3DB49997-1491-4897-BD2E-4800DC9A7A6C}" destId="{11F3B5FA-682D-4943-9B6D-A029BB0F5631}" srcOrd="2" destOrd="0" presId="urn:microsoft.com/office/officeart/2005/8/layout/default"/>
    <dgm:cxn modelId="{B01DB322-0960-4D28-8F10-20DFFCCCB621}" type="presParOf" srcId="{3DB49997-1491-4897-BD2E-4800DC9A7A6C}" destId="{5EB4DC81-82BC-40D5-9E1F-5724B2953828}" srcOrd="3" destOrd="0" presId="urn:microsoft.com/office/officeart/2005/8/layout/default"/>
    <dgm:cxn modelId="{F0970238-1C90-4E54-BEC0-2BCD97FC9CB4}" type="presParOf" srcId="{3DB49997-1491-4897-BD2E-4800DC9A7A6C}" destId="{D39C5C69-8C5B-47D5-9DF4-D252C1664CF6}" srcOrd="4" destOrd="0" presId="urn:microsoft.com/office/officeart/2005/8/layout/default"/>
    <dgm:cxn modelId="{62DB87AC-6A33-4364-8545-6E49DCEFEE7A}" type="presParOf" srcId="{3DB49997-1491-4897-BD2E-4800DC9A7A6C}" destId="{9254F6E6-8A2F-4BF0-88D8-7EDEB76E4AD8}" srcOrd="5" destOrd="0" presId="urn:microsoft.com/office/officeart/2005/8/layout/default"/>
    <dgm:cxn modelId="{EBBE52CA-3846-4E5E-AF40-01AC30B4B26B}" type="presParOf" srcId="{3DB49997-1491-4897-BD2E-4800DC9A7A6C}" destId="{4BE867F1-25EC-41FD-BEB7-CBB4B1A1A9ED}" srcOrd="6" destOrd="0" presId="urn:microsoft.com/office/officeart/2005/8/layout/default"/>
    <dgm:cxn modelId="{948D66EF-D079-429E-BD37-34E8EFCAF893}" type="presParOf" srcId="{3DB49997-1491-4897-BD2E-4800DC9A7A6C}" destId="{31E8DDBA-EF62-448E-834E-6C73EE660B56}" srcOrd="7" destOrd="0" presId="urn:microsoft.com/office/officeart/2005/8/layout/default"/>
    <dgm:cxn modelId="{C5C7594F-15F5-4D35-A41F-EF74ADAAF1B3}" type="presParOf" srcId="{3DB49997-1491-4897-BD2E-4800DC9A7A6C}" destId="{0E8BD0EA-DA53-4AA4-BD9F-431F3E24A3E3}" srcOrd="8" destOrd="0" presId="urn:microsoft.com/office/officeart/2005/8/layout/default"/>
    <dgm:cxn modelId="{8EE7AAA0-5BC5-4A4F-88DA-144CF52DEE6C}" type="presParOf" srcId="{3DB49997-1491-4897-BD2E-4800DC9A7A6C}" destId="{26575546-E1AA-4A09-992E-57387717AB08}" srcOrd="9" destOrd="0" presId="urn:microsoft.com/office/officeart/2005/8/layout/default"/>
    <dgm:cxn modelId="{45B428E8-50DF-4B99-9F71-B21B7957AF32}" type="presParOf" srcId="{3DB49997-1491-4897-BD2E-4800DC9A7A6C}" destId="{22509879-E098-46B9-A757-ED703741FD2D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BD31D42-8768-4C4C-8D72-3C87CF34EB70}" type="doc">
      <dgm:prSet loTypeId="urn:microsoft.com/office/officeart/2008/layout/BubblePictureList" loCatId="pictur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5014EFE1-A9A0-478B-B4CA-8DC621EFFEE4}">
      <dgm:prSet/>
      <dgm:spPr/>
      <dgm:t>
        <a:bodyPr/>
        <a:lstStyle/>
        <a:p>
          <a:pPr algn="l"/>
          <a:r>
            <a:rPr lang="de-DE" dirty="0"/>
            <a:t>Berufserkundung</a:t>
          </a:r>
        </a:p>
      </dgm:t>
    </dgm:pt>
    <dgm:pt modelId="{A40AA559-0687-4997-96E5-81BF76EAC966}" type="parTrans" cxnId="{15E1CB50-3AF7-4AE1-A7C4-A7CBB0F3B06F}">
      <dgm:prSet/>
      <dgm:spPr/>
      <dgm:t>
        <a:bodyPr/>
        <a:lstStyle/>
        <a:p>
          <a:pPr algn="l"/>
          <a:endParaRPr lang="de-DE"/>
        </a:p>
      </dgm:t>
    </dgm:pt>
    <dgm:pt modelId="{E9FCBDAD-E00D-43CD-90FA-52011CB9B195}" type="sibTrans" cxnId="{15E1CB50-3AF7-4AE1-A7C4-A7CBB0F3B06F}">
      <dgm:prSet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pPr algn="l"/>
          <a:endParaRPr lang="de-DE"/>
        </a:p>
      </dgm:t>
      <dgm:extLst>
        <a:ext uri="{E40237B7-FDA0-4F09-8148-C483321AD2D9}">
          <dgm14:cNvPr xmlns:dgm14="http://schemas.microsoft.com/office/drawing/2010/diagram" id="0" name="" descr="Astronaut"/>
        </a:ext>
      </dgm:extLst>
    </dgm:pt>
    <dgm:pt modelId="{268D98B2-E632-472D-959E-BC9C9BD82C32}">
      <dgm:prSet/>
      <dgm:spPr/>
      <dgm:t>
        <a:bodyPr/>
        <a:lstStyle/>
        <a:p>
          <a:pPr algn="l"/>
          <a:r>
            <a:rPr lang="de-DE" dirty="0"/>
            <a:t>Selbsterkundung</a:t>
          </a:r>
        </a:p>
      </dgm:t>
    </dgm:pt>
    <dgm:pt modelId="{B31DEA17-F577-469C-AEE9-09F094CD0C54}" type="parTrans" cxnId="{0AE09E6A-AA91-4561-B920-170F1477D5A2}">
      <dgm:prSet/>
      <dgm:spPr/>
      <dgm:t>
        <a:bodyPr/>
        <a:lstStyle/>
        <a:p>
          <a:pPr algn="l"/>
          <a:endParaRPr lang="de-DE"/>
        </a:p>
      </dgm:t>
    </dgm:pt>
    <dgm:pt modelId="{8E89800F-F367-4EA7-BBB5-5768AD7AF67E}" type="sibTrans" cxnId="{0AE09E6A-AA91-4561-B920-170F1477D5A2}">
      <dgm:prSet/>
      <dgm:spPr>
        <a:blipFill>
          <a:blip xmlns:r="http://schemas.openxmlformats.org/officeDocument/2006/relationships"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pPr algn="l"/>
          <a:endParaRPr lang="de-DE"/>
        </a:p>
      </dgm:t>
      <dgm:extLst>
        <a:ext uri="{E40237B7-FDA0-4F09-8148-C483321AD2D9}">
          <dgm14:cNvPr xmlns:dgm14="http://schemas.microsoft.com/office/drawing/2010/diagram" id="0" name="" descr="Kopf mit Zahnrädern"/>
        </a:ext>
      </dgm:extLst>
    </dgm:pt>
    <dgm:pt modelId="{1F331DF6-7733-42F5-9FC8-9B9EFDA77868}">
      <dgm:prSet custT="1"/>
      <dgm:spPr/>
      <dgm:t>
        <a:bodyPr/>
        <a:lstStyle/>
        <a:p>
          <a:pPr algn="r">
            <a:spcAft>
              <a:spcPts val="0"/>
            </a:spcAft>
          </a:pPr>
          <a:r>
            <a:rPr lang="de-DE" sz="2200" b="0" dirty="0"/>
            <a:t>Studienerkundung</a:t>
          </a:r>
        </a:p>
        <a:p>
          <a:pPr algn="r">
            <a:spcAft>
              <a:spcPts val="0"/>
            </a:spcAft>
          </a:pPr>
          <a:r>
            <a:rPr lang="de-DE" sz="1200" b="0" i="0" dirty="0"/>
            <a:t>(im W-Seminar)</a:t>
          </a:r>
          <a:endParaRPr lang="de-DE" sz="1200" i="0" dirty="0"/>
        </a:p>
      </dgm:t>
    </dgm:pt>
    <dgm:pt modelId="{83DFBEFE-357C-45EE-944F-A6B33B2EA62A}" type="parTrans" cxnId="{A8363515-CD46-4B26-BEEB-CF8F614321F7}">
      <dgm:prSet/>
      <dgm:spPr/>
      <dgm:t>
        <a:bodyPr/>
        <a:lstStyle/>
        <a:p>
          <a:pPr algn="l"/>
          <a:endParaRPr lang="de-DE"/>
        </a:p>
      </dgm:t>
    </dgm:pt>
    <dgm:pt modelId="{BF41A810-2E65-43BC-86EB-19F8C61DABCC}" type="sibTrans" cxnId="{A8363515-CD46-4B26-BEEB-CF8F614321F7}">
      <dgm:prSet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pPr algn="l"/>
          <a:endParaRPr lang="de-DE"/>
        </a:p>
      </dgm:t>
      <dgm:extLst>
        <a:ext uri="{E40237B7-FDA0-4F09-8148-C483321AD2D9}">
          <dgm14:cNvPr xmlns:dgm14="http://schemas.microsoft.com/office/drawing/2010/diagram" id="0" name="" descr="Klassenzimmer"/>
        </a:ext>
      </dgm:extLst>
    </dgm:pt>
    <dgm:pt modelId="{C900EA9A-25F4-4EB7-A8AF-D37AF2C2E226}">
      <dgm:prSet/>
      <dgm:spPr/>
      <dgm:t>
        <a:bodyPr/>
        <a:lstStyle/>
        <a:p>
          <a:pPr algn="l"/>
          <a:r>
            <a:rPr lang="de-DE" dirty="0"/>
            <a:t>Bewerbung</a:t>
          </a:r>
        </a:p>
      </dgm:t>
    </dgm:pt>
    <dgm:pt modelId="{B92EB27F-CEBB-4893-B991-E0ABB1C76E22}" type="parTrans" cxnId="{C40E1671-370E-4539-9CD1-485F5561F58A}">
      <dgm:prSet/>
      <dgm:spPr/>
      <dgm:t>
        <a:bodyPr/>
        <a:lstStyle/>
        <a:p>
          <a:pPr algn="l"/>
          <a:endParaRPr lang="de-DE"/>
        </a:p>
      </dgm:t>
    </dgm:pt>
    <dgm:pt modelId="{5FA56B80-E3E2-4DAF-AFFC-E21603C1C0BE}" type="sibTrans" cxnId="{C40E1671-370E-4539-9CD1-485F5561F58A}">
      <dgm:prSet/>
      <dgm:spPr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  <dgm:t>
        <a:bodyPr/>
        <a:lstStyle/>
        <a:p>
          <a:pPr algn="l"/>
          <a:endParaRPr lang="de-DE"/>
        </a:p>
      </dgm:t>
      <dgm:extLst>
        <a:ext uri="{E40237B7-FDA0-4F09-8148-C483321AD2D9}">
          <dgm14:cNvPr xmlns:dgm14="http://schemas.microsoft.com/office/drawing/2010/diagram" id="0" name="" descr="Geschlossenes Buch"/>
        </a:ext>
      </dgm:extLst>
    </dgm:pt>
    <dgm:pt modelId="{9D7C9801-FF94-423E-B473-26E11185DD34}">
      <dgm:prSet custT="1"/>
      <dgm:spPr/>
      <dgm:t>
        <a:bodyPr/>
        <a:lstStyle/>
        <a:p>
          <a:pPr algn="r"/>
          <a:r>
            <a:rPr lang="de-DE" sz="2200" dirty="0"/>
            <a:t>Reflexion</a:t>
          </a:r>
        </a:p>
      </dgm:t>
    </dgm:pt>
    <dgm:pt modelId="{537678E7-5B9C-473E-A32F-507A4DC1928E}" type="parTrans" cxnId="{934927C0-F472-4F42-B478-42D98DD0816C}">
      <dgm:prSet/>
      <dgm:spPr/>
      <dgm:t>
        <a:bodyPr/>
        <a:lstStyle/>
        <a:p>
          <a:pPr algn="l"/>
          <a:endParaRPr lang="de-DE"/>
        </a:p>
      </dgm:t>
    </dgm:pt>
    <dgm:pt modelId="{1720373D-5AF6-4D32-91A2-C1E9F5800F41}" type="sibTrans" cxnId="{934927C0-F472-4F42-B478-42D98DD0816C}">
      <dgm:prSet/>
      <dgm:spPr>
        <a:blipFill>
          <a:blip xmlns:r="http://schemas.openxmlformats.org/officeDocument/2006/relationships" r:embed="rId5"/>
          <a:srcRect/>
          <a:stretch>
            <a:fillRect/>
          </a:stretch>
        </a:blipFill>
      </dgm:spPr>
      <dgm:t>
        <a:bodyPr/>
        <a:lstStyle/>
        <a:p>
          <a:pPr algn="l"/>
          <a:endParaRPr lang="de-DE"/>
        </a:p>
      </dgm:t>
      <dgm:extLst>
        <a:ext uri="{E40237B7-FDA0-4F09-8148-C483321AD2D9}">
          <dgm14:cNvPr xmlns:dgm14="http://schemas.microsoft.com/office/drawing/2010/diagram" id="0" name="" descr="Person mit Idee"/>
        </a:ext>
      </dgm:extLst>
    </dgm:pt>
    <dgm:pt modelId="{9804B080-AA5E-4191-9DBE-74B201E94CC0}" type="pres">
      <dgm:prSet presAssocID="{0BD31D42-8768-4C4C-8D72-3C87CF34EB70}" presName="Name0" presStyleCnt="0">
        <dgm:presLayoutVars>
          <dgm:chMax val="8"/>
          <dgm:chPref val="8"/>
          <dgm:dir/>
        </dgm:presLayoutVars>
      </dgm:prSet>
      <dgm:spPr/>
      <dgm:t>
        <a:bodyPr/>
        <a:lstStyle/>
        <a:p>
          <a:endParaRPr lang="de-DE"/>
        </a:p>
      </dgm:t>
    </dgm:pt>
    <dgm:pt modelId="{D7592CB6-5CAA-484C-A7C6-FCCB5F714DE4}" type="pres">
      <dgm:prSet presAssocID="{268D98B2-E632-472D-959E-BC9C9BD82C32}" presName="parent_text_1" presStyleLbl="revTx" presStyleIdx="0" presStyleCnt="5" custLinFactY="100000" custLinFactNeighborX="70678" custLinFactNeighborY="1412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5C130B1-D96D-43E7-85F8-1F1C3654474A}" type="pres">
      <dgm:prSet presAssocID="{268D98B2-E632-472D-959E-BC9C9BD82C32}" presName="image_accent_1" presStyleCnt="0"/>
      <dgm:spPr/>
    </dgm:pt>
    <dgm:pt modelId="{44C763AB-7717-4F5C-AAB0-3303B32EC1E4}" type="pres">
      <dgm:prSet presAssocID="{268D98B2-E632-472D-959E-BC9C9BD82C32}" presName="imageAccentRepeatNode" presStyleLbl="alignNode1" presStyleIdx="0" presStyleCnt="9" custScaleX="51414" custScaleY="50176" custLinFactX="25591" custLinFactNeighborX="100000" custLinFactNeighborY="21839"/>
      <dgm:spPr>
        <a:solidFill>
          <a:schemeClr val="accent1">
            <a:lumMod val="40000"/>
            <a:lumOff val="60000"/>
          </a:schemeClr>
        </a:solidFill>
        <a:ln>
          <a:solidFill>
            <a:schemeClr val="accent1">
              <a:lumMod val="40000"/>
              <a:lumOff val="60000"/>
            </a:schemeClr>
          </a:solidFill>
        </a:ln>
      </dgm:spPr>
    </dgm:pt>
    <dgm:pt modelId="{B1755B6A-748E-4348-BA1A-7DB43BA3B0F3}" type="pres">
      <dgm:prSet presAssocID="{268D98B2-E632-472D-959E-BC9C9BD82C32}" presName="accent_1" presStyleLbl="alignNode1" presStyleIdx="1" presStyleCnt="9"/>
      <dgm:spPr>
        <a:solidFill>
          <a:schemeClr val="accent1">
            <a:lumMod val="40000"/>
            <a:lumOff val="60000"/>
          </a:schemeClr>
        </a:solidFill>
        <a:ln>
          <a:solidFill>
            <a:schemeClr val="accent1">
              <a:lumMod val="40000"/>
              <a:lumOff val="60000"/>
            </a:schemeClr>
          </a:solidFill>
        </a:ln>
      </dgm:spPr>
    </dgm:pt>
    <dgm:pt modelId="{BB5F3F7C-EB7B-45CD-8232-20C6798E0C74}" type="pres">
      <dgm:prSet presAssocID="{8E89800F-F367-4EA7-BBB5-5768AD7AF67E}" presName="image_1" presStyleCnt="0"/>
      <dgm:spPr/>
    </dgm:pt>
    <dgm:pt modelId="{6461A709-EB32-47A3-903B-2307CFF0DF03}" type="pres">
      <dgm:prSet presAssocID="{8E89800F-F367-4EA7-BBB5-5768AD7AF67E}" presName="imageRepeatNode" presStyleLbl="fgImgPlace1" presStyleIdx="0" presStyleCnt="5" custScaleX="49117" custScaleY="46823" custLinFactX="36422" custLinFactNeighborX="100000" custLinFactNeighborY="23742"/>
      <dgm:spPr/>
      <dgm:t>
        <a:bodyPr/>
        <a:lstStyle/>
        <a:p>
          <a:endParaRPr lang="de-DE"/>
        </a:p>
      </dgm:t>
    </dgm:pt>
    <dgm:pt modelId="{D8D4D22A-924D-4DDE-85A2-71657C42A937}" type="pres">
      <dgm:prSet presAssocID="{5014EFE1-A9A0-478B-B4CA-8DC621EFFEE4}" presName="parent_text_2" presStyleLbl="revTx" presStyleIdx="1" presStyleCnt="5" custLinFactNeighborX="-12880" custLinFactNeighborY="-4532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27030CF-C8E4-43E1-9ABD-DF0D2280AAB2}" type="pres">
      <dgm:prSet presAssocID="{5014EFE1-A9A0-478B-B4CA-8DC621EFFEE4}" presName="image_accent_2" presStyleCnt="0"/>
      <dgm:spPr/>
    </dgm:pt>
    <dgm:pt modelId="{8189BF13-541A-4844-9A65-17111E8338E3}" type="pres">
      <dgm:prSet presAssocID="{5014EFE1-A9A0-478B-B4CA-8DC621EFFEE4}" presName="imageAccentRepeatNode" presStyleLbl="alignNode1" presStyleIdx="2" presStyleCnt="9" custLinFactNeighborX="-36225" custLinFactNeighborY="-2070"/>
      <dgm:spPr>
        <a:solidFill>
          <a:schemeClr val="accent1">
            <a:lumMod val="40000"/>
            <a:lumOff val="60000"/>
          </a:schemeClr>
        </a:solidFill>
        <a:ln>
          <a:solidFill>
            <a:schemeClr val="accent1">
              <a:lumMod val="40000"/>
              <a:lumOff val="60000"/>
            </a:schemeClr>
          </a:solidFill>
        </a:ln>
      </dgm:spPr>
    </dgm:pt>
    <dgm:pt modelId="{E5AED472-430A-4FDA-AB0F-CCA4CEA1B6B4}" type="pres">
      <dgm:prSet presAssocID="{E9FCBDAD-E00D-43CD-90FA-52011CB9B195}" presName="image_2" presStyleCnt="0"/>
      <dgm:spPr/>
    </dgm:pt>
    <dgm:pt modelId="{15216251-6D75-4F0D-BE4C-6D3BCF78BD5E}" type="pres">
      <dgm:prSet presAssocID="{E9FCBDAD-E00D-43CD-90FA-52011CB9B195}" presName="imageRepeatNode" presStyleLbl="fgImgPlace1" presStyleIdx="1" presStyleCnt="5" custScaleX="97776" custScaleY="98873" custLinFactNeighborX="-41001" custLinFactNeighborY="-1616"/>
      <dgm:spPr/>
      <dgm:t>
        <a:bodyPr/>
        <a:lstStyle/>
        <a:p>
          <a:endParaRPr lang="de-DE"/>
        </a:p>
      </dgm:t>
    </dgm:pt>
    <dgm:pt modelId="{EABB364B-F5B2-4411-956F-409FA5192756}" type="pres">
      <dgm:prSet presAssocID="{1F331DF6-7733-42F5-9FC8-9B9EFDA77868}" presName="image_accent_3" presStyleCnt="0"/>
      <dgm:spPr/>
    </dgm:pt>
    <dgm:pt modelId="{18AA1BA6-1989-4581-A9B7-65BBD6A3FBD8}" type="pres">
      <dgm:prSet presAssocID="{1F331DF6-7733-42F5-9FC8-9B9EFDA77868}" presName="imageAccentRepeatNode" presStyleLbl="alignNode1" presStyleIdx="3" presStyleCnt="9" custScaleX="81046" custScaleY="81871"/>
      <dgm:spPr>
        <a:solidFill>
          <a:schemeClr val="accent1">
            <a:lumMod val="40000"/>
            <a:lumOff val="60000"/>
          </a:schemeClr>
        </a:solidFill>
        <a:ln>
          <a:solidFill>
            <a:schemeClr val="accent1">
              <a:lumMod val="40000"/>
              <a:lumOff val="60000"/>
            </a:schemeClr>
          </a:solidFill>
        </a:ln>
      </dgm:spPr>
    </dgm:pt>
    <dgm:pt modelId="{7B523F99-0C40-4B26-8AD2-CCBCB582230C}" type="pres">
      <dgm:prSet presAssocID="{1F331DF6-7733-42F5-9FC8-9B9EFDA77868}" presName="parent_text_3" presStyleLbl="revTx" presStyleIdx="2" presStyleCnt="5" custScaleX="113113" custScaleY="56768" custLinFactX="-61639" custLinFactNeighborX="-100000" custLinFactNeighborY="420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9EECF4D-BCAE-4BFF-8B42-3740A86D3F23}" type="pres">
      <dgm:prSet presAssocID="{1F331DF6-7733-42F5-9FC8-9B9EFDA77868}" presName="accent_2" presStyleLbl="alignNode1" presStyleIdx="4" presStyleCnt="9"/>
      <dgm:spPr>
        <a:solidFill>
          <a:schemeClr val="accent1">
            <a:lumMod val="40000"/>
            <a:lumOff val="60000"/>
          </a:schemeClr>
        </a:solidFill>
        <a:ln>
          <a:solidFill>
            <a:schemeClr val="accent1">
              <a:lumMod val="40000"/>
              <a:lumOff val="60000"/>
            </a:schemeClr>
          </a:solidFill>
        </a:ln>
      </dgm:spPr>
    </dgm:pt>
    <dgm:pt modelId="{CD8B0944-873B-4CE3-8210-424EEF3ACFE6}" type="pres">
      <dgm:prSet presAssocID="{1F331DF6-7733-42F5-9FC8-9B9EFDA77868}" presName="accent_3" presStyleLbl="alignNode1" presStyleIdx="5" presStyleCnt="9"/>
      <dgm:spPr>
        <a:solidFill>
          <a:schemeClr val="accent1">
            <a:lumMod val="40000"/>
            <a:lumOff val="60000"/>
          </a:schemeClr>
        </a:solidFill>
        <a:ln>
          <a:solidFill>
            <a:schemeClr val="accent1">
              <a:lumMod val="40000"/>
              <a:lumOff val="60000"/>
            </a:schemeClr>
          </a:solidFill>
        </a:ln>
      </dgm:spPr>
    </dgm:pt>
    <dgm:pt modelId="{3D250FF1-6AFC-460E-BA55-A9F4EE92069E}" type="pres">
      <dgm:prSet presAssocID="{BF41A810-2E65-43BC-86EB-19F8C61DABCC}" presName="image_3" presStyleCnt="0"/>
      <dgm:spPr/>
    </dgm:pt>
    <dgm:pt modelId="{424E0776-7E6E-4FBE-A4EA-EC6EBC6523EA}" type="pres">
      <dgm:prSet presAssocID="{BF41A810-2E65-43BC-86EB-19F8C61DABCC}" presName="imageRepeatNode" presStyleLbl="fgImgPlace1" presStyleIdx="2" presStyleCnt="5" custScaleX="81351" custScaleY="80748" custLinFactNeighborY="1112"/>
      <dgm:spPr/>
      <dgm:t>
        <a:bodyPr/>
        <a:lstStyle/>
        <a:p>
          <a:endParaRPr lang="de-DE"/>
        </a:p>
      </dgm:t>
    </dgm:pt>
    <dgm:pt modelId="{227F4495-AB35-4601-8FD0-632FA1F55DBE}" type="pres">
      <dgm:prSet presAssocID="{C900EA9A-25F4-4EB7-A8AF-D37AF2C2E226}" presName="image_accent_4" presStyleCnt="0"/>
      <dgm:spPr/>
    </dgm:pt>
    <dgm:pt modelId="{CA7648A6-A1B8-4E51-9A0A-DD121DD14BCD}" type="pres">
      <dgm:prSet presAssocID="{C900EA9A-25F4-4EB7-A8AF-D37AF2C2E226}" presName="imageAccentRepeatNode" presStyleLbl="alignNode1" presStyleIdx="6" presStyleCnt="9" custScaleX="109660" custScaleY="105069"/>
      <dgm:spPr>
        <a:solidFill>
          <a:schemeClr val="accent1">
            <a:lumMod val="40000"/>
            <a:lumOff val="60000"/>
          </a:schemeClr>
        </a:solidFill>
        <a:ln>
          <a:solidFill>
            <a:schemeClr val="accent1">
              <a:lumMod val="40000"/>
              <a:lumOff val="60000"/>
            </a:schemeClr>
          </a:solidFill>
        </a:ln>
      </dgm:spPr>
    </dgm:pt>
    <dgm:pt modelId="{858AC2ED-C0E1-4000-93AF-9F20B40F272F}" type="pres">
      <dgm:prSet presAssocID="{C900EA9A-25F4-4EB7-A8AF-D37AF2C2E226}" presName="parent_text_4" presStyleLbl="revTx" presStyleIdx="3" presStyleCnt="5" custLinFactNeighborX="-640" custLinFactNeighborY="855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1FBDB2A-7ADE-43DB-8626-158C55FF11A8}" type="pres">
      <dgm:prSet presAssocID="{C900EA9A-25F4-4EB7-A8AF-D37AF2C2E226}" presName="accent_4" presStyleLbl="alignNode1" presStyleIdx="7" presStyleCnt="9" custLinFactX="-303486" custLinFactY="-167506" custLinFactNeighborX="-400000" custLinFactNeighborY="-200000"/>
      <dgm:spPr>
        <a:solidFill>
          <a:schemeClr val="accent1">
            <a:lumMod val="40000"/>
            <a:lumOff val="60000"/>
          </a:schemeClr>
        </a:solidFill>
        <a:ln>
          <a:solidFill>
            <a:schemeClr val="accent1">
              <a:lumMod val="40000"/>
              <a:lumOff val="60000"/>
            </a:schemeClr>
          </a:solidFill>
        </a:ln>
      </dgm:spPr>
    </dgm:pt>
    <dgm:pt modelId="{BD5F3040-A5C9-48A5-9E02-F3D4B99FFC33}" type="pres">
      <dgm:prSet presAssocID="{5FA56B80-E3E2-4DAF-AFFC-E21603C1C0BE}" presName="image_4" presStyleCnt="0"/>
      <dgm:spPr/>
    </dgm:pt>
    <dgm:pt modelId="{FD6524A7-49E2-4762-8556-92F41D1ADCF6}" type="pres">
      <dgm:prSet presAssocID="{5FA56B80-E3E2-4DAF-AFFC-E21603C1C0BE}" presName="imageRepeatNode" presStyleLbl="fgImgPlace1" presStyleIdx="3" presStyleCnt="5" custScaleX="108723" custScaleY="105539" custLinFactNeighborX="0"/>
      <dgm:spPr/>
      <dgm:t>
        <a:bodyPr/>
        <a:lstStyle/>
        <a:p>
          <a:endParaRPr lang="de-DE"/>
        </a:p>
      </dgm:t>
    </dgm:pt>
    <dgm:pt modelId="{644BCAF4-EB45-43B3-B452-8C3841A1806B}" type="pres">
      <dgm:prSet presAssocID="{9D7C9801-FF94-423E-B473-26E11185DD34}" presName="image_accent_5" presStyleCnt="0"/>
      <dgm:spPr/>
    </dgm:pt>
    <dgm:pt modelId="{B6D7FAEA-13F6-444A-B0DA-633AE3EE7CC5}" type="pres">
      <dgm:prSet presAssocID="{9D7C9801-FF94-423E-B473-26E11185DD34}" presName="imageAccentRepeatNode" presStyleLbl="alignNode1" presStyleIdx="8" presStyleCnt="9" custScaleX="114630" custScaleY="109680"/>
      <dgm:spPr>
        <a:solidFill>
          <a:schemeClr val="accent1">
            <a:lumMod val="40000"/>
            <a:lumOff val="60000"/>
          </a:schemeClr>
        </a:solidFill>
        <a:ln>
          <a:solidFill>
            <a:schemeClr val="accent1">
              <a:lumMod val="40000"/>
              <a:lumOff val="60000"/>
            </a:schemeClr>
          </a:solidFill>
        </a:ln>
      </dgm:spPr>
    </dgm:pt>
    <dgm:pt modelId="{4C6BC761-5D63-470D-B0E7-454462B1BA41}" type="pres">
      <dgm:prSet presAssocID="{9D7C9801-FF94-423E-B473-26E11185DD34}" presName="parent_text_5" presStyleLbl="revTx" presStyleIdx="4" presStyleCnt="5" custScaleX="67237" custLinFactX="-24788" custLinFactNeighborX="-100000" custLinFactNeighborY="-871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BB75D92-1978-4E05-85A7-9BBFAEB05E77}" type="pres">
      <dgm:prSet presAssocID="{1720373D-5AF6-4D32-91A2-C1E9F5800F41}" presName="image_5" presStyleCnt="0"/>
      <dgm:spPr/>
    </dgm:pt>
    <dgm:pt modelId="{836455E9-59C1-4F6D-B031-453BA491D6E7}" type="pres">
      <dgm:prSet presAssocID="{1720373D-5AF6-4D32-91A2-C1E9F5800F41}" presName="imageRepeatNode" presStyleLbl="fgImgPlace1" presStyleIdx="4" presStyleCnt="5" custScaleX="118553" custScaleY="109840" custLinFactNeighborX="884" custLinFactNeighborY="1733"/>
      <dgm:spPr/>
      <dgm:t>
        <a:bodyPr/>
        <a:lstStyle/>
        <a:p>
          <a:endParaRPr lang="de-DE"/>
        </a:p>
      </dgm:t>
    </dgm:pt>
  </dgm:ptLst>
  <dgm:cxnLst>
    <dgm:cxn modelId="{4A1C4C21-0A5D-4DC1-B4BD-9254533445EE}" type="presOf" srcId="{5014EFE1-A9A0-478B-B4CA-8DC621EFFEE4}" destId="{D8D4D22A-924D-4DDE-85A2-71657C42A937}" srcOrd="0" destOrd="0" presId="urn:microsoft.com/office/officeart/2008/layout/BubblePictureList"/>
    <dgm:cxn modelId="{51F66A65-CB7F-4278-B7EF-B25B6EB8CEC2}" type="presOf" srcId="{0BD31D42-8768-4C4C-8D72-3C87CF34EB70}" destId="{9804B080-AA5E-4191-9DBE-74B201E94CC0}" srcOrd="0" destOrd="0" presId="urn:microsoft.com/office/officeart/2008/layout/BubblePictureList"/>
    <dgm:cxn modelId="{F6620E75-D9AA-4E46-A4C3-4487760EDB6C}" type="presOf" srcId="{1F331DF6-7733-42F5-9FC8-9B9EFDA77868}" destId="{7B523F99-0C40-4B26-8AD2-CCBCB582230C}" srcOrd="0" destOrd="0" presId="urn:microsoft.com/office/officeart/2008/layout/BubblePictureList"/>
    <dgm:cxn modelId="{9B24035D-85F0-460C-8485-FABCA0C11681}" type="presOf" srcId="{1720373D-5AF6-4D32-91A2-C1E9F5800F41}" destId="{836455E9-59C1-4F6D-B031-453BA491D6E7}" srcOrd="0" destOrd="0" presId="urn:microsoft.com/office/officeart/2008/layout/BubblePictureList"/>
    <dgm:cxn modelId="{6513C52F-6836-40B6-A780-D56C894FB05A}" type="presOf" srcId="{C900EA9A-25F4-4EB7-A8AF-D37AF2C2E226}" destId="{858AC2ED-C0E1-4000-93AF-9F20B40F272F}" srcOrd="0" destOrd="0" presId="urn:microsoft.com/office/officeart/2008/layout/BubblePictureList"/>
    <dgm:cxn modelId="{3C6B37FE-1789-4A06-B350-BC0DA2C4F9A4}" type="presOf" srcId="{5FA56B80-E3E2-4DAF-AFFC-E21603C1C0BE}" destId="{FD6524A7-49E2-4762-8556-92F41D1ADCF6}" srcOrd="0" destOrd="0" presId="urn:microsoft.com/office/officeart/2008/layout/BubblePictureList"/>
    <dgm:cxn modelId="{934927C0-F472-4F42-B478-42D98DD0816C}" srcId="{0BD31D42-8768-4C4C-8D72-3C87CF34EB70}" destId="{9D7C9801-FF94-423E-B473-26E11185DD34}" srcOrd="4" destOrd="0" parTransId="{537678E7-5B9C-473E-A32F-507A4DC1928E}" sibTransId="{1720373D-5AF6-4D32-91A2-C1E9F5800F41}"/>
    <dgm:cxn modelId="{C40E1671-370E-4539-9CD1-485F5561F58A}" srcId="{0BD31D42-8768-4C4C-8D72-3C87CF34EB70}" destId="{C900EA9A-25F4-4EB7-A8AF-D37AF2C2E226}" srcOrd="3" destOrd="0" parTransId="{B92EB27F-CEBB-4893-B991-E0ABB1C76E22}" sibTransId="{5FA56B80-E3E2-4DAF-AFFC-E21603C1C0BE}"/>
    <dgm:cxn modelId="{88B3882F-9F33-4807-B413-B172E74F4B1E}" type="presOf" srcId="{268D98B2-E632-472D-959E-BC9C9BD82C32}" destId="{D7592CB6-5CAA-484C-A7C6-FCCB5F714DE4}" srcOrd="0" destOrd="0" presId="urn:microsoft.com/office/officeart/2008/layout/BubblePictureList"/>
    <dgm:cxn modelId="{17A84591-AB7F-46EE-AA1E-ED722173657F}" type="presOf" srcId="{E9FCBDAD-E00D-43CD-90FA-52011CB9B195}" destId="{15216251-6D75-4F0D-BE4C-6D3BCF78BD5E}" srcOrd="0" destOrd="0" presId="urn:microsoft.com/office/officeart/2008/layout/BubblePictureList"/>
    <dgm:cxn modelId="{15E1CB50-3AF7-4AE1-A7C4-A7CBB0F3B06F}" srcId="{0BD31D42-8768-4C4C-8D72-3C87CF34EB70}" destId="{5014EFE1-A9A0-478B-B4CA-8DC621EFFEE4}" srcOrd="1" destOrd="0" parTransId="{A40AA559-0687-4997-96E5-81BF76EAC966}" sibTransId="{E9FCBDAD-E00D-43CD-90FA-52011CB9B195}"/>
    <dgm:cxn modelId="{799067F6-0449-4EB4-B0ED-970276B369DA}" type="presOf" srcId="{8E89800F-F367-4EA7-BBB5-5768AD7AF67E}" destId="{6461A709-EB32-47A3-903B-2307CFF0DF03}" srcOrd="0" destOrd="0" presId="urn:microsoft.com/office/officeart/2008/layout/BubblePictureList"/>
    <dgm:cxn modelId="{0AE09E6A-AA91-4561-B920-170F1477D5A2}" srcId="{0BD31D42-8768-4C4C-8D72-3C87CF34EB70}" destId="{268D98B2-E632-472D-959E-BC9C9BD82C32}" srcOrd="0" destOrd="0" parTransId="{B31DEA17-F577-469C-AEE9-09F094CD0C54}" sibTransId="{8E89800F-F367-4EA7-BBB5-5768AD7AF67E}"/>
    <dgm:cxn modelId="{3211FF40-2998-4A2F-BA2E-CC044A94F9C6}" type="presOf" srcId="{BF41A810-2E65-43BC-86EB-19F8C61DABCC}" destId="{424E0776-7E6E-4FBE-A4EA-EC6EBC6523EA}" srcOrd="0" destOrd="0" presId="urn:microsoft.com/office/officeart/2008/layout/BubblePictureList"/>
    <dgm:cxn modelId="{A8363515-CD46-4B26-BEEB-CF8F614321F7}" srcId="{0BD31D42-8768-4C4C-8D72-3C87CF34EB70}" destId="{1F331DF6-7733-42F5-9FC8-9B9EFDA77868}" srcOrd="2" destOrd="0" parTransId="{83DFBEFE-357C-45EE-944F-A6B33B2EA62A}" sibTransId="{BF41A810-2E65-43BC-86EB-19F8C61DABCC}"/>
    <dgm:cxn modelId="{57709119-A2F0-4365-9A05-D8A6BA7908C7}" type="presOf" srcId="{9D7C9801-FF94-423E-B473-26E11185DD34}" destId="{4C6BC761-5D63-470D-B0E7-454462B1BA41}" srcOrd="0" destOrd="0" presId="urn:microsoft.com/office/officeart/2008/layout/BubblePictureList"/>
    <dgm:cxn modelId="{77F3569B-A156-48D8-BDA7-BB3FFC586685}" type="presParOf" srcId="{9804B080-AA5E-4191-9DBE-74B201E94CC0}" destId="{D7592CB6-5CAA-484C-A7C6-FCCB5F714DE4}" srcOrd="0" destOrd="0" presId="urn:microsoft.com/office/officeart/2008/layout/BubblePictureList"/>
    <dgm:cxn modelId="{0341D5F1-1C19-4C15-9EE9-9C8159064C0B}" type="presParOf" srcId="{9804B080-AA5E-4191-9DBE-74B201E94CC0}" destId="{55C130B1-D96D-43E7-85F8-1F1C3654474A}" srcOrd="1" destOrd="0" presId="urn:microsoft.com/office/officeart/2008/layout/BubblePictureList"/>
    <dgm:cxn modelId="{97817417-6164-49EB-A6CE-47B42BDAEE77}" type="presParOf" srcId="{55C130B1-D96D-43E7-85F8-1F1C3654474A}" destId="{44C763AB-7717-4F5C-AAB0-3303B32EC1E4}" srcOrd="0" destOrd="0" presId="urn:microsoft.com/office/officeart/2008/layout/BubblePictureList"/>
    <dgm:cxn modelId="{0A250517-C7AA-4174-8906-004B87FB56EF}" type="presParOf" srcId="{9804B080-AA5E-4191-9DBE-74B201E94CC0}" destId="{B1755B6A-748E-4348-BA1A-7DB43BA3B0F3}" srcOrd="2" destOrd="0" presId="urn:microsoft.com/office/officeart/2008/layout/BubblePictureList"/>
    <dgm:cxn modelId="{005E1066-83CD-4B57-AF2C-18BD712BA551}" type="presParOf" srcId="{9804B080-AA5E-4191-9DBE-74B201E94CC0}" destId="{BB5F3F7C-EB7B-45CD-8232-20C6798E0C74}" srcOrd="3" destOrd="0" presId="urn:microsoft.com/office/officeart/2008/layout/BubblePictureList"/>
    <dgm:cxn modelId="{FBBE47BE-167E-4B85-892C-318AF8480494}" type="presParOf" srcId="{BB5F3F7C-EB7B-45CD-8232-20C6798E0C74}" destId="{6461A709-EB32-47A3-903B-2307CFF0DF03}" srcOrd="0" destOrd="0" presId="urn:microsoft.com/office/officeart/2008/layout/BubblePictureList"/>
    <dgm:cxn modelId="{63B2D32D-7F61-40AB-8C14-F7E80C5ECC64}" type="presParOf" srcId="{9804B080-AA5E-4191-9DBE-74B201E94CC0}" destId="{D8D4D22A-924D-4DDE-85A2-71657C42A937}" srcOrd="4" destOrd="0" presId="urn:microsoft.com/office/officeart/2008/layout/BubblePictureList"/>
    <dgm:cxn modelId="{E7282155-3BC1-4F85-916A-04A47D218A6E}" type="presParOf" srcId="{9804B080-AA5E-4191-9DBE-74B201E94CC0}" destId="{027030CF-C8E4-43E1-9ABD-DF0D2280AAB2}" srcOrd="5" destOrd="0" presId="urn:microsoft.com/office/officeart/2008/layout/BubblePictureList"/>
    <dgm:cxn modelId="{A478FF38-DAF4-4C96-95C0-2B7AEB678252}" type="presParOf" srcId="{027030CF-C8E4-43E1-9ABD-DF0D2280AAB2}" destId="{8189BF13-541A-4844-9A65-17111E8338E3}" srcOrd="0" destOrd="0" presId="urn:microsoft.com/office/officeart/2008/layout/BubblePictureList"/>
    <dgm:cxn modelId="{E3DD5DF5-4AD0-40EB-94AE-6CC558ABB9AE}" type="presParOf" srcId="{9804B080-AA5E-4191-9DBE-74B201E94CC0}" destId="{E5AED472-430A-4FDA-AB0F-CCA4CEA1B6B4}" srcOrd="6" destOrd="0" presId="urn:microsoft.com/office/officeart/2008/layout/BubblePictureList"/>
    <dgm:cxn modelId="{AA52D180-47AD-4BF6-B3AE-552111681B7A}" type="presParOf" srcId="{E5AED472-430A-4FDA-AB0F-CCA4CEA1B6B4}" destId="{15216251-6D75-4F0D-BE4C-6D3BCF78BD5E}" srcOrd="0" destOrd="0" presId="urn:microsoft.com/office/officeart/2008/layout/BubblePictureList"/>
    <dgm:cxn modelId="{C1CE771C-7329-46EE-AA9A-8C57B32F24FB}" type="presParOf" srcId="{9804B080-AA5E-4191-9DBE-74B201E94CC0}" destId="{EABB364B-F5B2-4411-956F-409FA5192756}" srcOrd="7" destOrd="0" presId="urn:microsoft.com/office/officeart/2008/layout/BubblePictureList"/>
    <dgm:cxn modelId="{75FC6EDD-4166-410D-ADC2-46767DFFE588}" type="presParOf" srcId="{EABB364B-F5B2-4411-956F-409FA5192756}" destId="{18AA1BA6-1989-4581-A9B7-65BBD6A3FBD8}" srcOrd="0" destOrd="0" presId="urn:microsoft.com/office/officeart/2008/layout/BubblePictureList"/>
    <dgm:cxn modelId="{449210EA-219A-4712-96DA-E2637DF18EE8}" type="presParOf" srcId="{9804B080-AA5E-4191-9DBE-74B201E94CC0}" destId="{7B523F99-0C40-4B26-8AD2-CCBCB582230C}" srcOrd="8" destOrd="0" presId="urn:microsoft.com/office/officeart/2008/layout/BubblePictureList"/>
    <dgm:cxn modelId="{25F69622-FC3D-4D9B-BD80-5D2F9F49C0F5}" type="presParOf" srcId="{9804B080-AA5E-4191-9DBE-74B201E94CC0}" destId="{59EECF4D-BCAE-4BFF-8B42-3740A86D3F23}" srcOrd="9" destOrd="0" presId="urn:microsoft.com/office/officeart/2008/layout/BubblePictureList"/>
    <dgm:cxn modelId="{CA1318C8-AB43-4D42-9B3E-61E57DB4C301}" type="presParOf" srcId="{9804B080-AA5E-4191-9DBE-74B201E94CC0}" destId="{CD8B0944-873B-4CE3-8210-424EEF3ACFE6}" srcOrd="10" destOrd="0" presId="urn:microsoft.com/office/officeart/2008/layout/BubblePictureList"/>
    <dgm:cxn modelId="{3CB299E5-63FD-4D0A-885D-6C68F996CC06}" type="presParOf" srcId="{9804B080-AA5E-4191-9DBE-74B201E94CC0}" destId="{3D250FF1-6AFC-460E-BA55-A9F4EE92069E}" srcOrd="11" destOrd="0" presId="urn:microsoft.com/office/officeart/2008/layout/BubblePictureList"/>
    <dgm:cxn modelId="{F1944B53-7EDF-404E-AD11-7D3460DE3F62}" type="presParOf" srcId="{3D250FF1-6AFC-460E-BA55-A9F4EE92069E}" destId="{424E0776-7E6E-4FBE-A4EA-EC6EBC6523EA}" srcOrd="0" destOrd="0" presId="urn:microsoft.com/office/officeart/2008/layout/BubblePictureList"/>
    <dgm:cxn modelId="{0852EC87-14D4-42CA-B20B-72A1CE8995FD}" type="presParOf" srcId="{9804B080-AA5E-4191-9DBE-74B201E94CC0}" destId="{227F4495-AB35-4601-8FD0-632FA1F55DBE}" srcOrd="12" destOrd="0" presId="urn:microsoft.com/office/officeart/2008/layout/BubblePictureList"/>
    <dgm:cxn modelId="{7442CF24-47E9-4824-A189-5766D418CEA6}" type="presParOf" srcId="{227F4495-AB35-4601-8FD0-632FA1F55DBE}" destId="{CA7648A6-A1B8-4E51-9A0A-DD121DD14BCD}" srcOrd="0" destOrd="0" presId="urn:microsoft.com/office/officeart/2008/layout/BubblePictureList"/>
    <dgm:cxn modelId="{A575C18C-314A-4864-8958-B3B5541CE5DA}" type="presParOf" srcId="{9804B080-AA5E-4191-9DBE-74B201E94CC0}" destId="{858AC2ED-C0E1-4000-93AF-9F20B40F272F}" srcOrd="13" destOrd="0" presId="urn:microsoft.com/office/officeart/2008/layout/BubblePictureList"/>
    <dgm:cxn modelId="{4EA355E8-27AB-48A8-BA74-60B53F94A8E9}" type="presParOf" srcId="{9804B080-AA5E-4191-9DBE-74B201E94CC0}" destId="{A1FBDB2A-7ADE-43DB-8626-158C55FF11A8}" srcOrd="14" destOrd="0" presId="urn:microsoft.com/office/officeart/2008/layout/BubblePictureList"/>
    <dgm:cxn modelId="{E7E6F17B-CD98-4D9A-A1BF-3C97DCAC8738}" type="presParOf" srcId="{9804B080-AA5E-4191-9DBE-74B201E94CC0}" destId="{BD5F3040-A5C9-48A5-9E02-F3D4B99FFC33}" srcOrd="15" destOrd="0" presId="urn:microsoft.com/office/officeart/2008/layout/BubblePictureList"/>
    <dgm:cxn modelId="{D46CEA5B-4496-417B-B8E1-E3FA18535D21}" type="presParOf" srcId="{BD5F3040-A5C9-48A5-9E02-F3D4B99FFC33}" destId="{FD6524A7-49E2-4762-8556-92F41D1ADCF6}" srcOrd="0" destOrd="0" presId="urn:microsoft.com/office/officeart/2008/layout/BubblePictureList"/>
    <dgm:cxn modelId="{6DFEA93A-302B-43CB-842F-85DF80107D8B}" type="presParOf" srcId="{9804B080-AA5E-4191-9DBE-74B201E94CC0}" destId="{644BCAF4-EB45-43B3-B452-8C3841A1806B}" srcOrd="16" destOrd="0" presId="urn:microsoft.com/office/officeart/2008/layout/BubblePictureList"/>
    <dgm:cxn modelId="{384FB939-0A8B-4946-984B-E822D290C658}" type="presParOf" srcId="{644BCAF4-EB45-43B3-B452-8C3841A1806B}" destId="{B6D7FAEA-13F6-444A-B0DA-633AE3EE7CC5}" srcOrd="0" destOrd="0" presId="urn:microsoft.com/office/officeart/2008/layout/BubblePictureList"/>
    <dgm:cxn modelId="{1CE37FEB-2B86-4AE2-86A9-2CC81B9B2B9A}" type="presParOf" srcId="{9804B080-AA5E-4191-9DBE-74B201E94CC0}" destId="{4C6BC761-5D63-470D-B0E7-454462B1BA41}" srcOrd="17" destOrd="0" presId="urn:microsoft.com/office/officeart/2008/layout/BubblePictureList"/>
    <dgm:cxn modelId="{1AB66908-CEB5-4E92-9BF6-A24051835A09}" type="presParOf" srcId="{9804B080-AA5E-4191-9DBE-74B201E94CC0}" destId="{CBB75D92-1978-4E05-85A7-9BBFAEB05E77}" srcOrd="18" destOrd="0" presId="urn:microsoft.com/office/officeart/2008/layout/BubblePictureList"/>
    <dgm:cxn modelId="{59D5A809-91DA-4D30-8C17-A84D4CC05899}" type="presParOf" srcId="{CBB75D92-1978-4E05-85A7-9BBFAEB05E77}" destId="{836455E9-59C1-4F6D-B031-453BA491D6E7}" srcOrd="0" destOrd="0" presId="urn:microsoft.com/office/officeart/2008/layout/BubblePictureList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350E02-3B8A-4F0A-90D0-36457C63BB95}">
      <dsp:nvSpPr>
        <dsp:cNvPr id="0" name=""/>
        <dsp:cNvSpPr/>
      </dsp:nvSpPr>
      <dsp:spPr>
        <a:xfrm>
          <a:off x="6694" y="631955"/>
          <a:ext cx="2673729" cy="1604237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i="1" kern="1200" dirty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eigenständiger </a:t>
          </a:r>
          <a:r>
            <a:rPr lang="de-DE" sz="1600" kern="1200" dirty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Kurs im jeweiligen Fach</a:t>
          </a:r>
          <a:endParaRPr lang="de-DE" sz="1600" i="1" kern="1200" dirty="0">
            <a:solidFill>
              <a:schemeClr val="tx1"/>
            </a:solidFill>
            <a:latin typeface="+mn-lt"/>
          </a:endParaRPr>
        </a:p>
      </dsp:txBody>
      <dsp:txXfrm>
        <a:off x="6694" y="631955"/>
        <a:ext cx="2673729" cy="1604237"/>
      </dsp:txXfrm>
    </dsp:sp>
    <dsp:sp modelId="{506D4FF2-A862-4117-A989-E9E4C5ECD768}">
      <dsp:nvSpPr>
        <dsp:cNvPr id="0" name=""/>
        <dsp:cNvSpPr/>
      </dsp:nvSpPr>
      <dsp:spPr>
        <a:xfrm>
          <a:off x="2947797" y="631955"/>
          <a:ext cx="2673729" cy="1604237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i="1" kern="1200" dirty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erhöhtes</a:t>
          </a:r>
          <a:r>
            <a:rPr lang="de-DE" sz="1600" kern="1200" dirty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 Anforderungsniveau (</a:t>
          </a:r>
          <a:r>
            <a:rPr lang="de-DE" sz="1600" kern="1200" dirty="0" err="1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eA</a:t>
          </a:r>
          <a:r>
            <a:rPr lang="de-DE" sz="1600" kern="1200" dirty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)</a:t>
          </a:r>
          <a:endParaRPr lang="de-DE" sz="1600" i="1" kern="1200" dirty="0">
            <a:solidFill>
              <a:schemeClr val="tx1"/>
            </a:solidFill>
            <a:latin typeface="+mn-lt"/>
          </a:endParaRPr>
        </a:p>
      </dsp:txBody>
      <dsp:txXfrm>
        <a:off x="2947797" y="631955"/>
        <a:ext cx="2673729" cy="1604237"/>
      </dsp:txXfrm>
    </dsp:sp>
    <dsp:sp modelId="{11F3B5FA-682D-4943-9B6D-A029BB0F5631}">
      <dsp:nvSpPr>
        <dsp:cNvPr id="0" name=""/>
        <dsp:cNvSpPr/>
      </dsp:nvSpPr>
      <dsp:spPr>
        <a:xfrm>
          <a:off x="5888900" y="631955"/>
          <a:ext cx="2673729" cy="1604237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i="1" kern="1200" dirty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verpflichtendes</a:t>
          </a:r>
          <a:r>
            <a:rPr lang="de-DE" sz="1600" kern="1200" dirty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 Abiturprüfungsfach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>
              <a:solidFill>
                <a:schemeClr val="tx1"/>
              </a:solidFill>
              <a:latin typeface="+mn-lt"/>
              <a:cs typeface="Arial" panose="020B0604020202020204" pitchFamily="34" charset="0"/>
              <a:sym typeface="Wingdings 3" panose="05040102010807070707" pitchFamily="18" charset="2"/>
            </a:rPr>
            <a:t> Belegung in allen 4 Halbjahren</a:t>
          </a:r>
          <a:endParaRPr lang="de-DE" sz="1600" i="0" kern="1200" dirty="0">
            <a:solidFill>
              <a:schemeClr val="tx1"/>
            </a:solidFill>
            <a:latin typeface="+mn-lt"/>
          </a:endParaRPr>
        </a:p>
      </dsp:txBody>
      <dsp:txXfrm>
        <a:off x="5888900" y="631955"/>
        <a:ext cx="2673729" cy="1604237"/>
      </dsp:txXfrm>
    </dsp:sp>
    <dsp:sp modelId="{BFA455D6-93A5-42A0-9415-79666DF7FE2E}">
      <dsp:nvSpPr>
        <dsp:cNvPr id="0" name=""/>
        <dsp:cNvSpPr/>
      </dsp:nvSpPr>
      <dsp:spPr>
        <a:xfrm>
          <a:off x="2296" y="2503565"/>
          <a:ext cx="2673729" cy="1604237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i="1" kern="1200" dirty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zwei</a:t>
          </a:r>
          <a:r>
            <a:rPr lang="de-DE" sz="1600" kern="1200" dirty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 Wochenstunden </a:t>
          </a:r>
          <a:r>
            <a:rPr lang="de-DE" sz="1600" i="1" kern="1200" dirty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mehr</a:t>
          </a:r>
          <a:r>
            <a:rPr lang="de-DE" sz="1600" kern="1200" dirty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 als Fach auf grundlegendem Anforderungsniveau (</a:t>
          </a:r>
          <a:r>
            <a:rPr lang="de-DE" sz="1600" kern="1200" dirty="0" err="1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gA</a:t>
          </a:r>
          <a:r>
            <a:rPr lang="de-DE" sz="1600" kern="1200" dirty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)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>
              <a:solidFill>
                <a:schemeClr val="tx1"/>
              </a:solidFill>
              <a:latin typeface="+mn-lt"/>
              <a:cs typeface="Arial" panose="020B0604020202020204" pitchFamily="34" charset="0"/>
              <a:sym typeface="Wingdings 3" panose="05040102010807070707" pitchFamily="18" charset="2"/>
            </a:rPr>
            <a:t> </a:t>
          </a:r>
          <a:r>
            <a:rPr lang="de-DE" sz="1600" i="0" kern="1200" dirty="0">
              <a:solidFill>
                <a:schemeClr val="tx1"/>
              </a:solidFill>
              <a:latin typeface="+mn-lt"/>
            </a:rPr>
            <a:t>vier- </a:t>
          </a:r>
          <a:r>
            <a:rPr lang="de-DE" sz="1600" i="1" kern="1200" dirty="0">
              <a:solidFill>
                <a:schemeClr val="tx1"/>
              </a:solidFill>
              <a:latin typeface="+mn-lt"/>
            </a:rPr>
            <a:t>oder </a:t>
          </a:r>
          <a:r>
            <a:rPr lang="de-DE" sz="1600" i="0" kern="1200" dirty="0">
              <a:solidFill>
                <a:schemeClr val="tx1"/>
              </a:solidFill>
              <a:latin typeface="+mn-lt"/>
            </a:rPr>
            <a:t>fünfstündig</a:t>
          </a:r>
          <a:endParaRPr lang="de-DE" sz="1600" kern="1200" dirty="0">
            <a:solidFill>
              <a:schemeClr val="tx1"/>
            </a:solidFill>
            <a:latin typeface="+mn-lt"/>
          </a:endParaRPr>
        </a:p>
      </dsp:txBody>
      <dsp:txXfrm>
        <a:off x="2296" y="2503565"/>
        <a:ext cx="2673729" cy="1604237"/>
      </dsp:txXfrm>
    </dsp:sp>
    <dsp:sp modelId="{FFD0B019-0CA9-40A6-B783-B2AF6BCBF742}">
      <dsp:nvSpPr>
        <dsp:cNvPr id="0" name=""/>
        <dsp:cNvSpPr/>
      </dsp:nvSpPr>
      <dsp:spPr>
        <a:xfrm>
          <a:off x="2943399" y="2503565"/>
          <a:ext cx="5623629" cy="1604237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de-DE" sz="1600" b="0" i="1" kern="1200" dirty="0">
              <a:solidFill>
                <a:schemeClr val="tx1"/>
              </a:solidFill>
              <a:cs typeface="Arial" panose="020B0604020202020204" pitchFamily="34" charset="0"/>
            </a:rPr>
            <a:t>Nicht als Leistungsfach wählbar (teilweise schulintern): </a:t>
          </a:r>
          <a:br>
            <a:rPr lang="de-DE" sz="1600" b="0" i="1" kern="1200" dirty="0">
              <a:solidFill>
                <a:schemeClr val="tx1"/>
              </a:solidFill>
              <a:cs typeface="Arial" panose="020B0604020202020204" pitchFamily="34" charset="0"/>
            </a:rPr>
          </a:br>
          <a:r>
            <a:rPr lang="de-DE" sz="1600" b="0" kern="1200" dirty="0">
              <a:solidFill>
                <a:schemeClr val="tx1"/>
              </a:solidFill>
              <a:cs typeface="Arial" panose="020B0604020202020204" pitchFamily="34" charset="0"/>
            </a:rPr>
            <a:t>Deutsch, Mathematik, </a:t>
          </a: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de-DE" sz="1600" b="0" kern="1200" dirty="0">
              <a:solidFill>
                <a:schemeClr val="tx1"/>
              </a:solidFill>
              <a:cs typeface="Arial" panose="020B0604020202020204" pitchFamily="34" charset="0"/>
            </a:rPr>
            <a:t>Religion/Ethik,</a:t>
          </a:r>
          <a:r>
            <a:rPr lang="de-DE" sz="1600" b="0" kern="1200" dirty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 Musik, Informatik, Wirtschaft/Recht, </a:t>
          </a:r>
          <a:r>
            <a:rPr lang="de-DE" sz="1600" b="0" kern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Spanisch,</a:t>
          </a:r>
          <a:endParaRPr lang="de-DE" sz="1600" b="0" kern="1200" dirty="0" smtClean="0">
            <a:solidFill>
              <a:schemeClr val="tx1"/>
            </a:solidFill>
            <a:latin typeface="+mn-lt"/>
          </a:endParaRPr>
        </a:p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de-DE" sz="1600" b="0" kern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(Latein</a:t>
          </a:r>
          <a:r>
            <a:rPr lang="de-DE" sz="1600" b="0" kern="1200" dirty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, </a:t>
          </a:r>
          <a:r>
            <a:rPr lang="de-DE" sz="1600" b="0" kern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Französisch), </a:t>
          </a:r>
          <a:endParaRPr lang="de-DE" sz="1600" b="0" kern="1200" dirty="0">
            <a:solidFill>
              <a:schemeClr val="tx1"/>
            </a:solidFill>
            <a:cs typeface="Arial" panose="020B0604020202020204" pitchFamily="34" charset="0"/>
          </a:endParaRP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b="0" kern="1200" dirty="0">
              <a:solidFill>
                <a:schemeClr val="tx1"/>
              </a:solidFill>
              <a:cs typeface="Arial" panose="020B0604020202020204" pitchFamily="34" charset="0"/>
            </a:rPr>
            <a:t>spät beginnendes Spanisch, spät beginnende Informatik</a:t>
          </a:r>
        </a:p>
      </dsp:txBody>
      <dsp:txXfrm>
        <a:off x="2943399" y="2503565"/>
        <a:ext cx="5623629" cy="16042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C0D953-7BF2-47D1-930B-D5822AD209E5}">
      <dsp:nvSpPr>
        <dsp:cNvPr id="0" name=""/>
        <dsp:cNvSpPr/>
      </dsp:nvSpPr>
      <dsp:spPr>
        <a:xfrm>
          <a:off x="0" y="629235"/>
          <a:ext cx="2677914" cy="1606748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>
              <a:solidFill>
                <a:schemeClr val="tx1"/>
              </a:solidFill>
            </a:rPr>
            <a:t>Zuordnung zu einem </a:t>
          </a:r>
          <a:r>
            <a:rPr lang="de-DE" sz="1600" i="1" kern="1200" dirty="0" err="1">
              <a:solidFill>
                <a:schemeClr val="tx1"/>
              </a:solidFill>
            </a:rPr>
            <a:t>Leitfach</a:t>
          </a:r>
          <a:endParaRPr lang="de-DE" sz="1600" i="1" kern="1200" dirty="0">
            <a:solidFill>
              <a:schemeClr val="tx1"/>
            </a:solidFill>
          </a:endParaRPr>
        </a:p>
      </dsp:txBody>
      <dsp:txXfrm>
        <a:off x="0" y="629235"/>
        <a:ext cx="2677914" cy="1606748"/>
      </dsp:txXfrm>
    </dsp:sp>
    <dsp:sp modelId="{11F3B5FA-682D-4943-9B6D-A029BB0F5631}">
      <dsp:nvSpPr>
        <dsp:cNvPr id="0" name=""/>
        <dsp:cNvSpPr/>
      </dsp:nvSpPr>
      <dsp:spPr>
        <a:xfrm>
          <a:off x="2945705" y="629235"/>
          <a:ext cx="2677914" cy="1606748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i="0" kern="1200" dirty="0">
              <a:solidFill>
                <a:schemeClr val="tx1"/>
              </a:solidFill>
            </a:rPr>
            <a:t>fachspezifisches </a:t>
          </a:r>
          <a:r>
            <a:rPr lang="de-DE" sz="1600" i="1" kern="1200" dirty="0">
              <a:solidFill>
                <a:schemeClr val="tx1"/>
              </a:solidFill>
            </a:rPr>
            <a:t>Rahmenthema</a:t>
          </a:r>
        </a:p>
      </dsp:txBody>
      <dsp:txXfrm>
        <a:off x="2945705" y="629235"/>
        <a:ext cx="2677914" cy="1606748"/>
      </dsp:txXfrm>
    </dsp:sp>
    <dsp:sp modelId="{D39C5C69-8C5B-47D5-9DF4-D252C1664CF6}">
      <dsp:nvSpPr>
        <dsp:cNvPr id="0" name=""/>
        <dsp:cNvSpPr/>
      </dsp:nvSpPr>
      <dsp:spPr>
        <a:xfrm>
          <a:off x="5891410" y="629235"/>
          <a:ext cx="2677914" cy="1606748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>
              <a:solidFill>
                <a:schemeClr val="tx1"/>
              </a:solidFill>
            </a:rPr>
            <a:t>Belegung in </a:t>
          </a:r>
          <a:r>
            <a:rPr lang="de-DE" sz="1600" i="1" kern="1200" dirty="0">
              <a:solidFill>
                <a:schemeClr val="tx1"/>
              </a:solidFill>
            </a:rPr>
            <a:t>drei Kurshalbjahren </a:t>
          </a:r>
          <a:r>
            <a:rPr lang="de-DE" sz="1600" i="0" kern="1200" dirty="0">
              <a:solidFill>
                <a:schemeClr val="tx1"/>
              </a:solidFill>
            </a:rPr>
            <a:t>(12/1-13/1)</a:t>
          </a:r>
          <a:endParaRPr lang="de-DE" sz="1600" kern="1200" dirty="0">
            <a:solidFill>
              <a:schemeClr val="tx1"/>
            </a:solidFill>
          </a:endParaRPr>
        </a:p>
      </dsp:txBody>
      <dsp:txXfrm>
        <a:off x="5891410" y="629235"/>
        <a:ext cx="2677914" cy="1606748"/>
      </dsp:txXfrm>
    </dsp:sp>
    <dsp:sp modelId="{23095906-6762-420F-A37E-E8D523254B89}">
      <dsp:nvSpPr>
        <dsp:cNvPr id="0" name=""/>
        <dsp:cNvSpPr/>
      </dsp:nvSpPr>
      <dsp:spPr>
        <a:xfrm>
          <a:off x="0" y="2503775"/>
          <a:ext cx="2677914" cy="1606748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i="1" kern="1200" dirty="0">
              <a:solidFill>
                <a:schemeClr val="tx1"/>
              </a:solidFill>
            </a:rPr>
            <a:t>keine </a:t>
          </a:r>
          <a:r>
            <a:rPr lang="de-DE" sz="1600" kern="1200" dirty="0">
              <a:solidFill>
                <a:schemeClr val="tx1"/>
              </a:solidFill>
            </a:rPr>
            <a:t>Abiturprüfung</a:t>
          </a:r>
        </a:p>
      </dsp:txBody>
      <dsp:txXfrm>
        <a:off x="0" y="2503775"/>
        <a:ext cx="2677914" cy="1606748"/>
      </dsp:txXfrm>
    </dsp:sp>
    <dsp:sp modelId="{0E8BD0EA-DA53-4AA4-BD9F-431F3E24A3E3}">
      <dsp:nvSpPr>
        <dsp:cNvPr id="0" name=""/>
        <dsp:cNvSpPr/>
      </dsp:nvSpPr>
      <dsp:spPr>
        <a:xfrm>
          <a:off x="2945705" y="2503775"/>
          <a:ext cx="2677914" cy="1606748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i="1" kern="1200">
              <a:solidFill>
                <a:schemeClr val="tx1"/>
              </a:solidFill>
            </a:rPr>
            <a:t>zweistündiges</a:t>
          </a:r>
          <a:r>
            <a:rPr lang="de-DE" sz="1600" kern="1200">
              <a:solidFill>
                <a:schemeClr val="tx1"/>
              </a:solidFill>
            </a:rPr>
            <a:t> </a:t>
          </a:r>
          <a:r>
            <a:rPr lang="de-DE" sz="1600" kern="1200" dirty="0">
              <a:solidFill>
                <a:schemeClr val="tx1"/>
              </a:solidFill>
            </a:rPr>
            <a:t>Seminar, ggf. auch Blockveranstaltungen</a:t>
          </a:r>
        </a:p>
      </dsp:txBody>
      <dsp:txXfrm>
        <a:off x="2945705" y="2503775"/>
        <a:ext cx="2677914" cy="1606748"/>
      </dsp:txXfrm>
    </dsp:sp>
    <dsp:sp modelId="{FFD0B019-0CA9-40A6-B783-B2AF6BCBF742}">
      <dsp:nvSpPr>
        <dsp:cNvPr id="0" name=""/>
        <dsp:cNvSpPr/>
      </dsp:nvSpPr>
      <dsp:spPr>
        <a:xfrm>
          <a:off x="5891410" y="2503775"/>
          <a:ext cx="2677914" cy="1606748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i="1" kern="1200" dirty="0">
              <a:solidFill>
                <a:schemeClr val="tx1"/>
              </a:solidFill>
            </a:rPr>
            <a:t>freie Wahl </a:t>
          </a:r>
          <a:br>
            <a:rPr lang="de-DE" sz="1600" i="1" kern="1200" dirty="0">
              <a:solidFill>
                <a:schemeClr val="tx1"/>
              </a:solidFill>
            </a:rPr>
          </a:br>
          <a:r>
            <a:rPr lang="de-DE" sz="1600" kern="1200" dirty="0">
              <a:solidFill>
                <a:schemeClr val="tx1"/>
              </a:solidFill>
            </a:rPr>
            <a:t>unabhängig von der Fächerwahl</a:t>
          </a:r>
        </a:p>
      </dsp:txBody>
      <dsp:txXfrm>
        <a:off x="5891410" y="2503775"/>
        <a:ext cx="2677914" cy="160674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C0D953-7BF2-47D1-930B-D5822AD209E5}">
      <dsp:nvSpPr>
        <dsp:cNvPr id="0" name=""/>
        <dsp:cNvSpPr/>
      </dsp:nvSpPr>
      <dsp:spPr>
        <a:xfrm>
          <a:off x="0" y="257031"/>
          <a:ext cx="2677914" cy="1606748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>
              <a:solidFill>
                <a:schemeClr val="tx1"/>
              </a:solidFill>
            </a:rPr>
            <a:t>eigenständiger </a:t>
          </a:r>
          <a:br>
            <a:rPr lang="de-DE" sz="1600" kern="1200" dirty="0">
              <a:solidFill>
                <a:schemeClr val="tx1"/>
              </a:solidFill>
            </a:rPr>
          </a:br>
          <a:r>
            <a:rPr lang="de-DE" sz="1600" i="1" kern="1200" dirty="0">
              <a:solidFill>
                <a:schemeClr val="tx1"/>
              </a:solidFill>
            </a:rPr>
            <a:t>zweistündiger</a:t>
          </a:r>
          <a:r>
            <a:rPr lang="de-DE" sz="1600" kern="1200" dirty="0">
              <a:solidFill>
                <a:schemeClr val="tx1"/>
              </a:solidFill>
            </a:rPr>
            <a:t> Kurs</a:t>
          </a:r>
          <a:endParaRPr lang="de-DE" sz="1600" i="1" kern="1200" dirty="0">
            <a:solidFill>
              <a:schemeClr val="tx1"/>
            </a:solidFill>
          </a:endParaRPr>
        </a:p>
      </dsp:txBody>
      <dsp:txXfrm>
        <a:off x="0" y="257031"/>
        <a:ext cx="2677914" cy="1606748"/>
      </dsp:txXfrm>
    </dsp:sp>
    <dsp:sp modelId="{11F3B5FA-682D-4943-9B6D-A029BB0F5631}">
      <dsp:nvSpPr>
        <dsp:cNvPr id="0" name=""/>
        <dsp:cNvSpPr/>
      </dsp:nvSpPr>
      <dsp:spPr>
        <a:xfrm>
          <a:off x="2945705" y="257031"/>
          <a:ext cx="2677914" cy="1606748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i="0" kern="1200" dirty="0">
              <a:solidFill>
                <a:schemeClr val="tx1"/>
              </a:solidFill>
            </a:rPr>
            <a:t>zusätzliche </a:t>
          </a:r>
          <a:r>
            <a:rPr lang="de-DE" sz="1600" i="1" kern="1200" dirty="0">
              <a:solidFill>
                <a:schemeClr val="tx1"/>
              </a:solidFill>
            </a:rPr>
            <a:t>Vertiefung</a:t>
          </a:r>
          <a:r>
            <a:rPr lang="de-DE" sz="1600" i="0" kern="1200" dirty="0">
              <a:solidFill>
                <a:schemeClr val="tx1"/>
              </a:solidFill>
            </a:rPr>
            <a:t> in Deutsch oder Mathematik </a:t>
          </a:r>
          <a:br>
            <a:rPr lang="de-DE" sz="1600" i="0" kern="1200" dirty="0">
              <a:solidFill>
                <a:schemeClr val="tx1"/>
              </a:solidFill>
            </a:rPr>
          </a:br>
          <a:r>
            <a:rPr lang="de-DE" sz="1600" i="0" kern="1200" dirty="0">
              <a:solidFill>
                <a:schemeClr val="tx1"/>
              </a:solidFill>
            </a:rPr>
            <a:t>(da nicht als </a:t>
          </a:r>
          <a:r>
            <a:rPr lang="de-DE" sz="1600" i="0" kern="1200" dirty="0" err="1">
              <a:solidFill>
                <a:schemeClr val="tx1"/>
              </a:solidFill>
            </a:rPr>
            <a:t>LF</a:t>
          </a:r>
          <a:r>
            <a:rPr lang="de-DE" sz="1600" i="0" kern="1200" dirty="0">
              <a:solidFill>
                <a:schemeClr val="tx1"/>
              </a:solidFill>
            </a:rPr>
            <a:t> wählbar)</a:t>
          </a:r>
          <a:endParaRPr lang="de-DE" sz="1600" i="1" kern="1200" dirty="0">
            <a:solidFill>
              <a:schemeClr val="tx1"/>
            </a:solidFill>
          </a:endParaRPr>
        </a:p>
      </dsp:txBody>
      <dsp:txXfrm>
        <a:off x="2945705" y="257031"/>
        <a:ext cx="2677914" cy="1606748"/>
      </dsp:txXfrm>
    </dsp:sp>
    <dsp:sp modelId="{D39C5C69-8C5B-47D5-9DF4-D252C1664CF6}">
      <dsp:nvSpPr>
        <dsp:cNvPr id="0" name=""/>
        <dsp:cNvSpPr/>
      </dsp:nvSpPr>
      <dsp:spPr>
        <a:xfrm>
          <a:off x="5891410" y="257031"/>
          <a:ext cx="2677914" cy="1606748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marR="0" lvl="0" indent="0" algn="ctr" defTabSz="914400" rtl="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de-DE" sz="1600" b="1" kern="1200" dirty="0">
              <a:solidFill>
                <a:schemeClr val="tx1"/>
              </a:solidFill>
            </a:rPr>
            <a:t>für interessierte und leistungsstärkere Schülerinnen und Schüler</a:t>
          </a:r>
          <a:endParaRPr lang="de-DE" sz="1600" b="1" i="1" kern="1200" dirty="0">
            <a:solidFill>
              <a:schemeClr val="tx1"/>
            </a:solidFill>
          </a:endParaRPr>
        </a:p>
      </dsp:txBody>
      <dsp:txXfrm>
        <a:off x="5891410" y="257031"/>
        <a:ext cx="2677914" cy="1606748"/>
      </dsp:txXfrm>
    </dsp:sp>
    <dsp:sp modelId="{4BE867F1-25EC-41FD-BEB7-CBB4B1A1A9ED}">
      <dsp:nvSpPr>
        <dsp:cNvPr id="0" name=""/>
        <dsp:cNvSpPr/>
      </dsp:nvSpPr>
      <dsp:spPr>
        <a:xfrm>
          <a:off x="0" y="2131571"/>
          <a:ext cx="2677914" cy="1606748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kern="1200" dirty="0">
              <a:solidFill>
                <a:schemeClr val="tx1"/>
              </a:solidFill>
            </a:rPr>
            <a:t>nur in </a:t>
          </a:r>
          <a:r>
            <a:rPr lang="de-DE" sz="1600" kern="1200" dirty="0" err="1">
              <a:solidFill>
                <a:schemeClr val="tx1"/>
              </a:solidFill>
            </a:rPr>
            <a:t>Q12</a:t>
          </a:r>
          <a:r>
            <a:rPr lang="de-DE" sz="1600" kern="1200" dirty="0">
              <a:solidFill>
                <a:schemeClr val="tx1"/>
              </a:solidFill>
            </a:rPr>
            <a:t> und </a:t>
          </a:r>
          <a:r>
            <a:rPr lang="de-DE" sz="1600" i="1" kern="1200" dirty="0">
              <a:solidFill>
                <a:schemeClr val="tx1"/>
              </a:solidFill>
            </a:rPr>
            <a:t>unabhängig von</a:t>
          </a:r>
          <a:r>
            <a:rPr lang="de-DE" sz="1600" i="0" kern="1200" dirty="0">
              <a:solidFill>
                <a:schemeClr val="tx1"/>
              </a:solidFill>
            </a:rPr>
            <a:t> Leistungsfach und </a:t>
          </a:r>
          <a:br>
            <a:rPr lang="de-DE" sz="1600" i="0" kern="1200" dirty="0">
              <a:solidFill>
                <a:schemeClr val="tx1"/>
              </a:solidFill>
            </a:rPr>
          </a:br>
          <a:r>
            <a:rPr lang="de-DE" sz="1600" i="0" kern="1200" dirty="0">
              <a:solidFill>
                <a:schemeClr val="tx1"/>
              </a:solidFill>
            </a:rPr>
            <a:t>W-Seminar</a:t>
          </a:r>
          <a:endParaRPr lang="de-DE" sz="1600" kern="1200" dirty="0">
            <a:solidFill>
              <a:schemeClr val="tx1"/>
            </a:solidFill>
          </a:endParaRPr>
        </a:p>
      </dsp:txBody>
      <dsp:txXfrm>
        <a:off x="0" y="2131571"/>
        <a:ext cx="2677914" cy="1606748"/>
      </dsp:txXfrm>
    </dsp:sp>
    <dsp:sp modelId="{0E8BD0EA-DA53-4AA4-BD9F-431F3E24A3E3}">
      <dsp:nvSpPr>
        <dsp:cNvPr id="0" name=""/>
        <dsp:cNvSpPr/>
      </dsp:nvSpPr>
      <dsp:spPr>
        <a:xfrm>
          <a:off x="2945705" y="2131571"/>
          <a:ext cx="2677914" cy="1606748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i="1" kern="1200" dirty="0">
              <a:solidFill>
                <a:schemeClr val="tx1"/>
              </a:solidFill>
            </a:rPr>
            <a:t>Entlastung </a:t>
          </a:r>
          <a:r>
            <a:rPr lang="de-DE" sz="1600" i="0" kern="1200" dirty="0">
              <a:solidFill>
                <a:schemeClr val="tx1"/>
              </a:solidFill>
            </a:rPr>
            <a:t>in Q13 </a:t>
          </a:r>
          <a:r>
            <a:rPr lang="de-DE" sz="1600" i="1" kern="1200" dirty="0">
              <a:solidFill>
                <a:schemeClr val="tx1"/>
              </a:solidFill>
            </a:rPr>
            <a:t>möglich</a:t>
          </a:r>
        </a:p>
      </dsp:txBody>
      <dsp:txXfrm>
        <a:off x="2945705" y="2131571"/>
        <a:ext cx="2677914" cy="1606748"/>
      </dsp:txXfrm>
    </dsp:sp>
    <dsp:sp modelId="{22509879-E098-46B9-A757-ED703741FD2D}">
      <dsp:nvSpPr>
        <dsp:cNvPr id="0" name=""/>
        <dsp:cNvSpPr/>
      </dsp:nvSpPr>
      <dsp:spPr>
        <a:xfrm>
          <a:off x="5891410" y="2131571"/>
          <a:ext cx="2677914" cy="1606748"/>
        </a:xfrm>
        <a:prstGeom prst="rect">
          <a:avLst/>
        </a:prstGeom>
        <a:solidFill>
          <a:schemeClr val="accent1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i="1" kern="1200" dirty="0">
              <a:solidFill>
                <a:schemeClr val="tx1"/>
              </a:solidFill>
            </a:rPr>
            <a:t>Stoff nicht abiturrelevant</a:t>
          </a:r>
        </a:p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600" i="0" kern="1200" dirty="0">
              <a:solidFill>
                <a:schemeClr val="tx1"/>
              </a:solidFill>
              <a:sym typeface="Wingdings 3" panose="05040102010807070707" pitchFamily="18" charset="2"/>
            </a:rPr>
            <a:t> </a:t>
          </a:r>
          <a:r>
            <a:rPr lang="de-DE" sz="1600" i="1" kern="1200" dirty="0">
              <a:solidFill>
                <a:schemeClr val="tx1"/>
              </a:solidFill>
            </a:rPr>
            <a:t>kein</a:t>
          </a:r>
          <a:br>
            <a:rPr lang="de-DE" sz="1600" i="1" kern="1200" dirty="0">
              <a:solidFill>
                <a:schemeClr val="tx1"/>
              </a:solidFill>
            </a:rPr>
          </a:br>
          <a:r>
            <a:rPr lang="de-DE" sz="1600" i="0" kern="1200" dirty="0">
              <a:solidFill>
                <a:schemeClr val="tx1"/>
              </a:solidFill>
            </a:rPr>
            <a:t>„Abiturvorbereitungskurs“</a:t>
          </a:r>
        </a:p>
      </dsp:txBody>
      <dsp:txXfrm>
        <a:off x="5891410" y="2131571"/>
        <a:ext cx="2677914" cy="160674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C763AB-7717-4F5C-AAB0-3303B32EC1E4}">
      <dsp:nvSpPr>
        <dsp:cNvPr id="0" name=""/>
        <dsp:cNvSpPr/>
      </dsp:nvSpPr>
      <dsp:spPr>
        <a:xfrm>
          <a:off x="3702847" y="4043810"/>
          <a:ext cx="757986" cy="739773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1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1755B6A-748E-4348-BA1A-7DB43BA3B0F3}">
      <dsp:nvSpPr>
        <dsp:cNvPr id="0" name=""/>
        <dsp:cNvSpPr/>
      </dsp:nvSpPr>
      <dsp:spPr>
        <a:xfrm>
          <a:off x="2433431" y="2268999"/>
          <a:ext cx="437755" cy="437634"/>
        </a:xfrm>
        <a:prstGeom prst="donut">
          <a:avLst>
            <a:gd name="adj" fmla="val 7460"/>
          </a:avLst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1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61A709-EB32-47A3-903B-2307CFF0DF03}">
      <dsp:nvSpPr>
        <dsp:cNvPr id="0" name=""/>
        <dsp:cNvSpPr/>
      </dsp:nvSpPr>
      <dsp:spPr>
        <a:xfrm>
          <a:off x="3752815" y="4096210"/>
          <a:ext cx="668515" cy="637205"/>
        </a:xfrm>
        <a:prstGeom prst="ellipse">
          <a:avLst/>
        </a:prstGeom>
        <a:blipFill>
          <a:blip xmlns:r="http://schemas.openxmlformats.org/officeDocument/2006/relationships" r:embed="rId1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189BF13-541A-4844-9A65-17111E8338E3}">
      <dsp:nvSpPr>
        <dsp:cNvPr id="0" name=""/>
        <dsp:cNvSpPr/>
      </dsp:nvSpPr>
      <dsp:spPr>
        <a:xfrm>
          <a:off x="2795008" y="3617250"/>
          <a:ext cx="771103" cy="771388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1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5216251-6D75-4F0D-BE4C-6D3BCF78BD5E}">
      <dsp:nvSpPr>
        <dsp:cNvPr id="0" name=""/>
        <dsp:cNvSpPr/>
      </dsp:nvSpPr>
      <dsp:spPr>
        <a:xfrm>
          <a:off x="2848168" y="3671530"/>
          <a:ext cx="665398" cy="672772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AA1BA6-1989-4581-A9B7-65BBD6A3FBD8}">
      <dsp:nvSpPr>
        <dsp:cNvPr id="0" name=""/>
        <dsp:cNvSpPr/>
      </dsp:nvSpPr>
      <dsp:spPr>
        <a:xfrm>
          <a:off x="2866201" y="2634426"/>
          <a:ext cx="801830" cy="809837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1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9EECF4D-BCAE-4BFF-8B42-3740A86D3F23}">
      <dsp:nvSpPr>
        <dsp:cNvPr id="0" name=""/>
        <dsp:cNvSpPr/>
      </dsp:nvSpPr>
      <dsp:spPr>
        <a:xfrm>
          <a:off x="3975639" y="737903"/>
          <a:ext cx="323913" cy="324158"/>
        </a:xfrm>
        <a:prstGeom prst="donut">
          <a:avLst>
            <a:gd name="adj" fmla="val 7460"/>
          </a:avLst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1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8B0944-873B-4CE3-8210-424EEF3ACFE6}">
      <dsp:nvSpPr>
        <dsp:cNvPr id="0" name=""/>
        <dsp:cNvSpPr/>
      </dsp:nvSpPr>
      <dsp:spPr>
        <a:xfrm>
          <a:off x="4461824" y="656968"/>
          <a:ext cx="162271" cy="161870"/>
        </a:xfrm>
        <a:prstGeom prst="donut">
          <a:avLst>
            <a:gd name="adj" fmla="val 7460"/>
          </a:avLst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1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4E0776-7E6E-4FBE-A4EA-EC6EBC6523EA}">
      <dsp:nvSpPr>
        <dsp:cNvPr id="0" name=""/>
        <dsp:cNvSpPr/>
      </dsp:nvSpPr>
      <dsp:spPr>
        <a:xfrm>
          <a:off x="2907161" y="2691884"/>
          <a:ext cx="719911" cy="714173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7648A6-A1B8-4E51-9A0A-DD121DD14BCD}">
      <dsp:nvSpPr>
        <dsp:cNvPr id="0" name=""/>
        <dsp:cNvSpPr/>
      </dsp:nvSpPr>
      <dsp:spPr>
        <a:xfrm>
          <a:off x="2849629" y="1647331"/>
          <a:ext cx="760757" cy="728520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1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1FBDB2A-7ADE-43DB-8626-158C55FF11A8}">
      <dsp:nvSpPr>
        <dsp:cNvPr id="0" name=""/>
        <dsp:cNvSpPr/>
      </dsp:nvSpPr>
      <dsp:spPr>
        <a:xfrm>
          <a:off x="2186592" y="3489470"/>
          <a:ext cx="242778" cy="243223"/>
        </a:xfrm>
        <a:prstGeom prst="donut">
          <a:avLst>
            <a:gd name="adj" fmla="val 7460"/>
          </a:avLst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1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6524A7-49E2-4762-8556-92F41D1ADCF6}">
      <dsp:nvSpPr>
        <dsp:cNvPr id="0" name=""/>
        <dsp:cNvSpPr/>
      </dsp:nvSpPr>
      <dsp:spPr>
        <a:xfrm>
          <a:off x="2897328" y="1688422"/>
          <a:ext cx="665359" cy="645920"/>
        </a:xfrm>
        <a:prstGeom prst="ellipse">
          <a:avLst/>
        </a:prstGeom>
        <a:blipFill>
          <a:blip xmlns:r="http://schemas.openxmlformats.org/officeDocument/2006/relationships"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D7FAEA-13F6-444A-B0DA-633AE3EE7CC5}">
      <dsp:nvSpPr>
        <dsp:cNvPr id="0" name=""/>
        <dsp:cNvSpPr/>
      </dsp:nvSpPr>
      <dsp:spPr>
        <a:xfrm>
          <a:off x="3322302" y="985472"/>
          <a:ext cx="736837" cy="705125"/>
        </a:xfrm>
        <a:prstGeom prst="ellipse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1">
              <a:lumMod val="40000"/>
              <a:lumOff val="6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36455E9-59C1-4F6D-B031-453BA491D6E7}">
      <dsp:nvSpPr>
        <dsp:cNvPr id="0" name=""/>
        <dsp:cNvSpPr/>
      </dsp:nvSpPr>
      <dsp:spPr>
        <a:xfrm>
          <a:off x="3359447" y="1036483"/>
          <a:ext cx="672576" cy="622753"/>
        </a:xfrm>
        <a:prstGeom prst="ellipse">
          <a:avLst/>
        </a:prstGeom>
        <a:blipFill>
          <a:blip xmlns:r="http://schemas.openxmlformats.org/officeDocument/2006/relationships" r:embed="rId5"/>
          <a:srcRect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7592CB6-5CAA-484C-A7C6-FCCB5F714DE4}">
      <dsp:nvSpPr>
        <dsp:cNvPr id="0" name=""/>
        <dsp:cNvSpPr/>
      </dsp:nvSpPr>
      <dsp:spPr>
        <a:xfrm>
          <a:off x="1581305" y="4257585"/>
          <a:ext cx="2187519" cy="68836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" numCol="1" spcCol="1270" anchor="b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300" kern="1200" dirty="0"/>
            <a:t>Selbsterkundung</a:t>
          </a:r>
        </a:p>
      </dsp:txBody>
      <dsp:txXfrm>
        <a:off x="1581305" y="4257585"/>
        <a:ext cx="2187519" cy="688367"/>
      </dsp:txXfrm>
    </dsp:sp>
    <dsp:sp modelId="{D8D4D22A-924D-4DDE-85A2-71657C42A937}">
      <dsp:nvSpPr>
        <dsp:cNvPr id="0" name=""/>
        <dsp:cNvSpPr/>
      </dsp:nvSpPr>
      <dsp:spPr>
        <a:xfrm>
          <a:off x="3722819" y="3370303"/>
          <a:ext cx="2187519" cy="6804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300" kern="1200" dirty="0"/>
            <a:t>Berufserkundung</a:t>
          </a:r>
        </a:p>
      </dsp:txBody>
      <dsp:txXfrm>
        <a:off x="3722819" y="3370303"/>
        <a:ext cx="2187519" cy="680440"/>
      </dsp:txXfrm>
    </dsp:sp>
    <dsp:sp modelId="{7B523F99-0C40-4B26-8AD2-CCBCB582230C}">
      <dsp:nvSpPr>
        <dsp:cNvPr id="0" name=""/>
        <dsp:cNvSpPr/>
      </dsp:nvSpPr>
      <dsp:spPr>
        <a:xfrm>
          <a:off x="244126" y="2825312"/>
          <a:ext cx="2474369" cy="502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e-DE" sz="2200" b="0" kern="1200" dirty="0"/>
            <a:t>Studienerkundung</a:t>
          </a:r>
        </a:p>
        <a:p>
          <a:pPr lvl="0" algn="r" defTabSz="9779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de-DE" sz="1200" b="0" i="0" kern="1200" dirty="0"/>
            <a:t>(im W-Seminar)</a:t>
          </a:r>
          <a:endParaRPr lang="de-DE" sz="1200" i="0" kern="1200" dirty="0"/>
        </a:p>
      </dsp:txBody>
      <dsp:txXfrm>
        <a:off x="244126" y="2825312"/>
        <a:ext cx="2474369" cy="502083"/>
      </dsp:txXfrm>
    </dsp:sp>
    <dsp:sp modelId="{858AC2ED-C0E1-4000-93AF-9F20B40F272F}">
      <dsp:nvSpPr>
        <dsp:cNvPr id="0" name=""/>
        <dsp:cNvSpPr/>
      </dsp:nvSpPr>
      <dsp:spPr>
        <a:xfrm>
          <a:off x="3718232" y="1757731"/>
          <a:ext cx="2187519" cy="6120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300" kern="1200" dirty="0"/>
            <a:t>Bewerbung</a:t>
          </a:r>
        </a:p>
      </dsp:txBody>
      <dsp:txXfrm>
        <a:off x="3718232" y="1757731"/>
        <a:ext cx="2187519" cy="612021"/>
      </dsp:txXfrm>
    </dsp:sp>
    <dsp:sp modelId="{4C6BC761-5D63-470D-B0E7-454462B1BA41}">
      <dsp:nvSpPr>
        <dsp:cNvPr id="0" name=""/>
        <dsp:cNvSpPr/>
      </dsp:nvSpPr>
      <dsp:spPr>
        <a:xfrm>
          <a:off x="1765868" y="1005141"/>
          <a:ext cx="1470822" cy="5669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200" kern="1200" dirty="0"/>
            <a:t>Reflexion</a:t>
          </a:r>
        </a:p>
      </dsp:txBody>
      <dsp:txXfrm>
        <a:off x="1765868" y="1005141"/>
        <a:ext cx="1470822" cy="5669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BubblePictureList">
  <dgm:title val=""/>
  <dgm:desc val=""/>
  <dgm:catLst>
    <dgm:cat type="picture" pri="22000"/>
    <dgm:cat type="pictureconvert" pri="22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8"/>
      <dgm:chPref val="8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7423"/>
        </dgm:alg>
        <dgm:choose name="Name3">
          <dgm:if name="Name4" func="var" arg="dir" op="equ" val="norm">
            <dgm:constrLst>
              <dgm:constr type="primFontSz" for="des" ptType="node" op="equ" val="65"/>
              <dgm:constr type="l" for="ch" forName="parent_text_1" refType="w" fact="0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4305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.8709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4457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if>
          <dgm:else name="Name5">
            <dgm:constrLst>
              <dgm:constr type="primFontSz" for="des" ptType="node" op="equ" val="65"/>
              <dgm:constr type="l" for="ch" forName="parent_text_1" refType="w" fact="0.3543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1344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1525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else>
        </dgm:choose>
      </dgm:if>
      <dgm:if name="Name6" axis="ch" ptType="node" func="cnt" op="equ" val="2">
        <dgm:alg type="composite">
          <dgm:param type="ar" val="3.193"/>
        </dgm:alg>
        <dgm:choose name="Name7">
          <dgm:if name="Name8" func="var" arg="dir" op="equ" val="norm">
            <dgm:constrLst>
              <dgm:constr type="primFontSz" for="des" ptType="node" op="equ" val="65"/>
              <dgm:constr type="l" for="ch" forName="image_accent_1" refType="w" fact="0.2342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2434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parent_text_1" refType="w" fact="0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image_accent_2" refType="w" fact="0.5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5074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2" refType="w" fact="0.6447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accent_1" refType="w" fact="0.6316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if>
          <dgm:else name="Name9">
            <dgm:constrLst>
              <dgm:constr type="primFontSz" for="des" ptType="node" op="equ" val="65"/>
              <dgm:constr type="l" for="ch" forName="image_accent_2" refType="w" fact="0.3747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3821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1" refType="w" fact="0.6447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parent_text_2" refType="w" fact="0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image_accent_1" refType="w" fact="0.5263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5355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accent_1" refType="w" fact="0.3289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else>
        </dgm:choose>
      </dgm:if>
      <dgm:if name="Name10" axis="ch" ptType="node" func="cnt" op="equ" val="3">
        <dgm:alg type="composite">
          <dgm:param type="ar" val="2.4052"/>
        </dgm:alg>
        <dgm:choose name="Name11">
          <dgm:if name="Name12" func="var" arg="dir" op="equ" val="norm">
            <dgm:constrLst>
              <dgm:constr type="primFontSz" for="des" ptType="node" op="equ" val="65"/>
              <dgm:constr type="l" for="ch" forName="accent_3" refType="w" fact="0.6316"/>
              <dgm:constr type="t" for="ch" forName="accent_3" refType="h" fact="0.8355"/>
              <dgm:constr type="w" for="ch" forName="accent_3" refType="w" fact="0.0395"/>
              <dgm:constr type="h" for="ch" forName="accent_3" refType="h" fact="0.0949"/>
              <dgm:constr type="l" for="ch" forName="image_accent_2" refType="w" fact="0.4936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501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4446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531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2368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246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1" refType="w" fact="0.3895"/>
              <dgm:constr type="t" for="ch" forName="accent_1" refType="h" fact="0"/>
              <dgm:constr type="w" for="ch" forName="accent_1" refType="w" fact="0.0711"/>
              <dgm:constr type="h" for="ch" forName="accent_1" refType="h" fact="0.1709"/>
              <dgm:constr type="l" for="ch" forName="parent_text_2" refType="w" fact="0.6447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parent_text_3" refType="w" fact="0.6316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accent_2" refType="w" fact="0.5789"/>
              <dgm:constr type="t" for="ch" forName="accent_2" refType="h" fact="0.0127"/>
              <dgm:constr type="w" for="ch" forName="accent_2" refType="w" fact="0.0526"/>
              <dgm:constr type="h" for="ch" forName="accent_2" refType="h" fact="0.1266"/>
            </dgm:constrLst>
          </dgm:if>
          <dgm:else name="Name13">
            <dgm:constrLst>
              <dgm:constr type="primFontSz" for="des" ptType="node" op="equ" val="65"/>
              <dgm:constr type="l" for="ch" forName="accent_1" refType="w" fact="0.3289"/>
              <dgm:constr type="t" for="ch" forName="accent_1" refType="h" fact="0.8355"/>
              <dgm:constr type="w" for="ch" forName="accent_1" refType="w" fact="0.0395"/>
              <dgm:constr type="h" for="ch" forName="accent_1" refType="h" fact="0.0949"/>
              <dgm:constr type="l" for="ch" forName="image_accent_2" refType="w" fact="0.3811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3885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3947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032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5237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5329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.6447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2" refType="w" fact="0.5395"/>
              <dgm:constr type="t" for="ch" forName="accent_2" refType="h" fact="0"/>
              <dgm:constr type="w" for="ch" forName="accent_2" refType="w" fact="0.0711"/>
              <dgm:constr type="h" for="ch" forName="accent_2" refType="h" fact="0.1709"/>
              <dgm:constr type="l" for="ch" forName="parent_text_3" refType="w" fact="0.0132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parent_text_2" refType="w" fact="0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accent_3" refType="w" fact="0.3684"/>
              <dgm:constr type="t" for="ch" forName="accent_3" refType="h" fact="0.0127"/>
              <dgm:constr type="w" for="ch" forName="accent_3" refType="w" fact="0.0526"/>
              <dgm:constr type="h" for="ch" forName="accent_3" refType="h" fact="0.1266"/>
            </dgm:constrLst>
          </dgm:else>
        </dgm:choose>
      </dgm:if>
      <dgm:if name="Name14" axis="ch" ptType="node" func="cnt" op="equ" val="4">
        <dgm:alg type="composite">
          <dgm:param type="ar" val="1.6704"/>
        </dgm:alg>
        <dgm:choose name="Name15">
          <dgm:if name="Name16" func="var" arg="dir" op="equ" val="norm">
            <dgm:constrLst>
              <dgm:constr type="primFontSz" for="des" ptType="node" op="equ" val="65"/>
              <dgm:constr type="l" for="ch" forName="image_accent_4" refType="w" fact="0.4626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692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4936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501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4446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531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2368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246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38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6316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.6447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5347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6005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6005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6268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if>
          <dgm:else name="Name17">
            <dgm:constrLst>
              <dgm:constr type="primFontSz" for="des" ptType="node" op="equ" val="65"/>
              <dgm:constr type="l" for="ch" forName="image_accent_4" refType="w" fact="0.4248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314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3811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3885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3947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032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5237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5329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.6447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53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0132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4126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3732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0442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3337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else>
        </dgm:choose>
      </dgm:if>
      <dgm:if name="Name18" axis="ch" ptType="node" func="cnt" op="equ" val="5">
        <dgm:alg type="composite">
          <dgm:param type="ar" val="1.5076"/>
        </dgm:alg>
        <dgm:choose name="Name19">
          <dgm:if name="Name20" func="var" arg="dir" op="equ" val="norm">
            <dgm:constrLst>
              <dgm:constr type="primFontSz" for="des" ptType="node" op="equ" val="65"/>
              <dgm:constr type="l" for="ch" forName="image_accent_5" refType="w" fact="0.5301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5361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528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593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483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90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352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435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231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240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3813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6182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63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5878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6265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.6522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6136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if>
          <dgm:else name="Name21">
            <dgm:constrLst>
              <dgm:constr type="primFontSz" for="des" ptType="node" op="equ" val="65"/>
              <dgm:constr type="l" for="ch" forName="image_accent_5" refType="w" fact="0.3677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3738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37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434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394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01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075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158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533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542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.6522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5492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034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02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0644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322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3478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else>
        </dgm:choose>
      </dgm:if>
      <dgm:if name="Name22" axis="ch" ptType="node" func="cnt" op="equ" val="6">
        <dgm:alg type="composite">
          <dgm:param type="ar" val="1.1351"/>
        </dgm:alg>
        <dgm:choose name="Name23">
          <dgm:if name="Name24" func="var" arg="dir" op="equ" val="norm">
            <dgm:constrLst>
              <dgm:constr type="primFontSz" for="des" ptType="node" op="equ" val="65"/>
              <dgm:constr type="l" for="ch" forName="image_accent_6" refType="w" fact="0.3864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3957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5301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5361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528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593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483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90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352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435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231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2401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3813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63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5878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6265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.6522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6182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5538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0195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6182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if>
          <dgm:else name="Name25">
            <dgm:constrLst>
              <dgm:constr type="primFontSz" for="des" ptType="node" op="equ" val="65"/>
              <dgm:constr type="l" for="ch" forName="image_accent_6" refType="w" fact="0.4379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4471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3677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3738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37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434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394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01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075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158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533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5435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.6522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5492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02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0644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322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034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3766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6328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3431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else>
        </dgm:choose>
      </dgm:if>
      <dgm:if name="Name26" axis="ch" ptType="node" func="cnt" op="equ" val="7">
        <dgm:alg type="composite">
          <dgm:param type="ar" val="1.0352"/>
        </dgm:alg>
        <dgm:choose name="Name27">
          <dgm:if name="Name28" func="var" arg="dir" op="equ" val="norm">
            <dgm:constrLst>
              <dgm:constr type="primFontSz" for="des" ptType="node" op="equ" val="65"/>
              <dgm:constr type="l" for="ch" forName="accent_1" refType="w" fact="0.7553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2" refType="w" fact="0.483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90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352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435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4" refType="w" fact="0.4528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593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5" refType="w" fact="0.5301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5361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6" refType="w" fact="0.3864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3957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7" refType="w" fact="0.5291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5356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1" refType="w" fact="0.231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240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3813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63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5878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.6522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6182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02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6265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652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105"/>
              <dgm:constr type="t" for="ch" forName="parent_text_7" refType="h" fact="0.87"/>
              <dgm:constr type="w" for="ch" forName="parent_text_7" refType="w" fact="0.407"/>
              <dgm:constr type="h" for="ch" forName="parent_text_7" refType="h" fact="0.13"/>
              <dgm:constr type="l" for="ch" forName="accent_6" refType="w" fact="0.6136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if>
          <dgm:else name="Name29">
            <dgm:constrLst>
              <dgm:constr type="primFontSz" for="des" ptType="node" op="equ" val="65"/>
              <dgm:constr type="l" for="ch" forName="accent_1" refType="w" fact="0.2061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7" refType="w" fact="0.3606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3671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6" refType="w" fact="0.4379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4471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5" refType="w" fact="0.3677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3738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4" refType="w" fact="0.437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434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2" refType="w" fact="0.394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01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075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158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1" refType="w" fact="0.533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542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.6522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5492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02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0644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034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63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322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278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485"/>
              <dgm:constr type="t" for="ch" forName="parent_text_7" refType="h" fact="0.87"/>
              <dgm:constr type="w" for="ch" forName="parent_text_7" refType="w" fact="0.347"/>
              <dgm:constr type="h" for="ch" forName="parent_text_7" refType="h" fact="0.13"/>
              <dgm:constr type="l" for="ch" forName="accent_6" refType="w" fact="0.3478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else>
        </dgm:choose>
        <dgm:layoutNode name="accent_6" styleLbl="alignNode1">
          <dgm:alg type="sp"/>
          <dgm:shape xmlns:r="http://schemas.openxmlformats.org/officeDocument/2006/relationships" type="donut" r:blip="">
            <dgm:adjLst>
              <dgm:adj idx="1" val="0.0746"/>
            </dgm:adjLst>
          </dgm:shape>
          <dgm:presOf/>
        </dgm:layoutNode>
      </dgm:if>
      <dgm:else name="Name30">
        <dgm:alg type="composite">
          <dgm:param type="ar" val="0.9705"/>
        </dgm:alg>
        <dgm:choose name="Name31">
          <dgm:if name="Name32" func="var" arg="dir" op="equ" val="norm">
            <dgm:constrLst>
              <dgm:constr type="primFontSz" for="des" ptType="node" op="equ" val="65"/>
              <dgm:constr type="l" for="ch" forName="accent_1" refType="w" fact="0.7599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6182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6449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6538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5291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5356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3864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3957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5301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5361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528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593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483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90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352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435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231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240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3813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63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5878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7038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.6522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6182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02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6265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165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2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if>
          <dgm:else name="Name33">
            <dgm:constrLst>
              <dgm:constr type="primFontSz" for="des" ptType="node" op="equ" val="65"/>
              <dgm:constr type="l" for="ch" forName="accent_1" refType="w" fact="0.2014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3431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253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2619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3606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3671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4379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4471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3677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3738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37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434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394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01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075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158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533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542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.6522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5492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02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0635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2705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034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635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322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49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3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else>
        </dgm:choose>
      </dgm:else>
    </dgm:choose>
    <dgm:forEach name="wrapper" axis="self" ptType="parTrans">
      <dgm:forEach name="wrapper2" axis="self" ptType="sibTrans" st="2">
        <dgm:forEach name="imageAccentRepeat" axis="self">
          <dgm:layoutNode name="imageAccentRepeatNode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</dgm:forEach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forEach name="Name34" axis="ch" ptType="node" cnt="1">
      <dgm:layoutNode name="parent_text_1" styleLbl="revTx">
        <dgm:varLst>
          <dgm:chMax val="0"/>
          <dgm:chPref val="0"/>
          <dgm:bulletEnabled val="1"/>
        </dgm:varLst>
        <dgm:choose name="Name35">
          <dgm:if name="Name36" func="var" arg="dir" op="equ" val="norm">
            <dgm:alg type="tx">
              <dgm:param type="parTxLTRAlign" val="r"/>
              <dgm:param type="shpTxLTRAlignCh" val="r"/>
              <dgm:param type="txAnchorVert" val="b"/>
              <dgm:param type="lnSpCh" val="15"/>
            </dgm:alg>
          </dgm:if>
          <dgm:else name="Name37">
            <dgm:alg type="tx">
              <dgm:param type="parTxLTRAlign" val="l"/>
              <dgm:param type="shpTxLTRAlignCh" val="l"/>
              <dgm:param type="txAnchorVert" val="b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01"/>
        </dgm:constrLst>
        <dgm:ruleLst>
          <dgm:rule type="primFontSz" val="5" fact="NaN" max="NaN"/>
        </dgm:ruleLst>
      </dgm:layoutNode>
      <dgm:layoutNode name="image_accent_1">
        <dgm:alg type="sp"/>
        <dgm:shape xmlns:r="http://schemas.openxmlformats.org/officeDocument/2006/relationships" r:blip="">
          <dgm:adjLst/>
        </dgm:shape>
        <dgm:presOf/>
        <dgm:constrLst/>
        <dgm:forEach name="Name38" ref="imageAccentRepeat"/>
      </dgm:layoutNode>
      <dgm:layoutNode name="accent_1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39" axis="ch" ptType="sibTrans" hideLastTrans="0" cnt="1">
      <dgm:layoutNode name="image_1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</dgm:forEach>
    <dgm:forEach name="Name41" axis="ch" ptType="node" st="2" cnt="1">
      <dgm:layoutNode name="parent_text_2" styleLbl="revTx">
        <dgm:varLst>
          <dgm:chMax val="0"/>
          <dgm:chPref val="0"/>
          <dgm:bulletEnabled val="1"/>
        </dgm:varLst>
        <dgm:choose name="Name42">
          <dgm:if name="Name43" func="var" arg="dir" op="equ" val="norm">
            <dgm:alg type="tx">
              <dgm:param type="parTxLTRAlign" val="l"/>
              <dgm:param type="lnSpCh" val="15"/>
            </dgm:alg>
          </dgm:if>
          <dgm:else name="Name44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2">
        <dgm:alg type="sp"/>
        <dgm:shape xmlns:r="http://schemas.openxmlformats.org/officeDocument/2006/relationships" r:blip="">
          <dgm:adjLst/>
        </dgm:shape>
        <dgm:presOf/>
        <dgm:constrLst/>
        <dgm:forEach name="Name45" ref="imageAccentRepeat"/>
      </dgm:layoutNode>
    </dgm:forEach>
    <dgm:forEach name="Name46" axis="ch" ptType="sibTrans" hideLastTrans="0" st="2" cnt="1">
      <dgm:layoutNode name="image_2">
        <dgm:alg type="sp"/>
        <dgm:shape xmlns:r="http://schemas.openxmlformats.org/officeDocument/2006/relationships" r:blip="">
          <dgm:adjLst/>
        </dgm:shape>
        <dgm:presOf/>
        <dgm:constrLst/>
        <dgm:forEach name="Name47" ref="imageRepeat"/>
      </dgm:layoutNode>
    </dgm:forEach>
    <dgm:forEach name="Name48" axis="ch" ptType="node" st="3" cnt="1">
      <dgm:layoutNode name="image_accent_3">
        <dgm:alg type="sp"/>
        <dgm:shape xmlns:r="http://schemas.openxmlformats.org/officeDocument/2006/relationships" r:blip="">
          <dgm:adjLst/>
        </dgm:shape>
        <dgm:presOf/>
        <dgm:constrLst/>
        <dgm:forEach name="Name49" ref="imageAccentRepeat"/>
      </dgm:layoutNode>
      <dgm:layoutNode name="parent_text_3" styleLbl="revTx">
        <dgm:varLst>
          <dgm:chMax val="0"/>
          <dgm:chPref val="0"/>
          <dgm:bulletEnabled val="1"/>
        </dgm:varLst>
        <dgm:choose name="Name50">
          <dgm:if name="Name51" func="var" arg="dir" op="equ" val="norm">
            <dgm:alg type="tx">
              <dgm:param type="parTxLTRAlign" val="l"/>
              <dgm:param type="lnSpCh" val="15"/>
            </dgm:alg>
          </dgm:if>
          <dgm:else name="Name52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2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  <dgm:layoutNode name="accent_3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53" axis="ch" ptType="sibTrans" hideLastTrans="0" st="3" cnt="1">
      <dgm:layoutNode name="image_3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</dgm:forEach>
    <dgm:forEach name="Name55" axis="ch" ptType="node" st="4" cnt="1">
      <dgm:layoutNode name="image_accent_4">
        <dgm:alg type="sp"/>
        <dgm:shape xmlns:r="http://schemas.openxmlformats.org/officeDocument/2006/relationships" r:blip="">
          <dgm:adjLst/>
        </dgm:shape>
        <dgm:presOf/>
        <dgm:constrLst/>
        <dgm:forEach name="Name56" ref="imageAccentRepeat"/>
      </dgm:layoutNode>
      <dgm:layoutNode name="parent_text_4" styleLbl="revTx">
        <dgm:varLst>
          <dgm:chMax val="0"/>
          <dgm:chPref val="0"/>
          <dgm:bulletEnabled val="1"/>
        </dgm:varLst>
        <dgm:choose name="Name57">
          <dgm:if name="Name58" func="var" arg="dir" op="equ" val="norm">
            <dgm:alg type="tx">
              <dgm:param type="parTxLTRAlign" val="l"/>
              <dgm:param type="lnSpCh" val="15"/>
            </dgm:alg>
          </dgm:if>
          <dgm:else name="Name59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4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60" axis="ch" ptType="sibTrans" hideLastTrans="0" st="4" cnt="1">
      <dgm:layoutNode name="image_4">
        <dgm:alg type="sp"/>
        <dgm:shape xmlns:r="http://schemas.openxmlformats.org/officeDocument/2006/relationships" r:blip="">
          <dgm:adjLst/>
        </dgm:shape>
        <dgm:presOf/>
        <dgm:constrLst/>
        <dgm:forEach name="Name61" ref="imageRepeat"/>
      </dgm:layoutNode>
    </dgm:forEach>
    <dgm:forEach name="Name62" axis="ch" ptType="node" st="5" cnt="1">
      <dgm:layoutNode name="image_accent_5">
        <dgm:alg type="sp"/>
        <dgm:shape xmlns:r="http://schemas.openxmlformats.org/officeDocument/2006/relationships" r:blip="">
          <dgm:adjLst/>
        </dgm:shape>
        <dgm:presOf/>
        <dgm:constrLst/>
        <dgm:forEach name="Name63" ref="imageAccentRepeat"/>
      </dgm:layoutNode>
      <dgm:layoutNode name="parent_text_5" styleLbl="revTx">
        <dgm:varLst>
          <dgm:chMax val="0"/>
          <dgm:chPref val="0"/>
          <dgm:bulletEnabled val="1"/>
        </dgm:varLst>
        <dgm:choose name="Name64">
          <dgm:if name="Name65" func="var" arg="dir" op="equ" val="norm">
            <dgm:alg type="tx">
              <dgm:param type="parTxLTRAlign" val="l"/>
              <dgm:param type="lnSpCh" val="15"/>
            </dgm:alg>
          </dgm:if>
          <dgm:else name="Name66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sibTrans" hideLastTrans="0" st="5" cnt="1">
      <dgm:layoutNode name="image_5">
        <dgm:alg type="sp"/>
        <dgm:shape xmlns:r="http://schemas.openxmlformats.org/officeDocument/2006/relationships" r:blip="">
          <dgm:adjLst/>
        </dgm:shape>
        <dgm:presOf/>
        <dgm:constrLst/>
        <dgm:forEach name="Name68" ref="imageRepeat"/>
      </dgm:layoutNode>
    </dgm:forEach>
    <dgm:forEach name="Name69" axis="ch" ptType="node" st="6" cnt="1">
      <dgm:layoutNode name="parent_text_6" styleLbl="revTx">
        <dgm:varLst>
          <dgm:chMax val="0"/>
          <dgm:chPref val="0"/>
          <dgm:bulletEnabled val="1"/>
        </dgm:varLst>
        <dgm:choose name="Name70">
          <dgm:if name="Name71" func="var" arg="dir" op="equ" val="norm">
            <dgm:alg type="tx">
              <dgm:param type="parTxLTRAlign" val="r"/>
              <dgm:param type="shpTxLTRAlignCh" val="r"/>
              <dgm:param type="lnSpCh" val="15"/>
            </dgm:alg>
          </dgm:if>
          <dgm:else name="Name72">
            <dgm:alg type="tx">
              <dgm:param type="parTxLTRAlign" val="l"/>
              <dgm:param type="shpTxLTRAlignCh" val="l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6">
        <dgm:alg type="sp"/>
        <dgm:shape xmlns:r="http://schemas.openxmlformats.org/officeDocument/2006/relationships" r:blip="">
          <dgm:adjLst/>
        </dgm:shape>
        <dgm:presOf/>
        <dgm:constrLst/>
        <dgm:forEach name="Name73" ref="imageAccentRepeat"/>
      </dgm:layoutNode>
      <dgm:layoutNode name="accent_5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74" axis="ch" ptType="sibTrans" hideLastTrans="0" st="6" cnt="1">
      <dgm:layoutNode name="image_6">
        <dgm:alg type="sp"/>
        <dgm:shape xmlns:r="http://schemas.openxmlformats.org/officeDocument/2006/relationships" r:blip="">
          <dgm:adjLst/>
        </dgm:shape>
        <dgm:presOf/>
        <dgm:constrLst/>
        <dgm:forEach name="Name75" ref="imageRepeat"/>
      </dgm:layoutNode>
    </dgm:forEach>
    <dgm:forEach name="Name76" axis="ch" ptType="node" st="7" cnt="1">
      <dgm:layoutNode name="parent_text_7" styleLbl="revTx">
        <dgm:varLst>
          <dgm:chMax val="0"/>
          <dgm:chPref val="0"/>
          <dgm:bulletEnabled val="1"/>
        </dgm:varLst>
        <dgm:choose name="Name77">
          <dgm:if name="Name78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79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7">
        <dgm:alg type="sp"/>
        <dgm:shape xmlns:r="http://schemas.openxmlformats.org/officeDocument/2006/relationships" r:blip="">
          <dgm:adjLst/>
        </dgm:shape>
        <dgm:presOf/>
        <dgm:constrLst/>
        <dgm:forEach name="Name80" ref="imageAccentRepeat"/>
      </dgm:layoutNode>
    </dgm:forEach>
    <dgm:forEach name="Name81" axis="ch" ptType="sibTrans" hideLastTrans="0" st="7" cnt="1">
      <dgm:layoutNode name="image_7">
        <dgm:alg type="sp"/>
        <dgm:shape xmlns:r="http://schemas.openxmlformats.org/officeDocument/2006/relationships" r:blip="">
          <dgm:adjLst/>
        </dgm:shape>
        <dgm:presOf/>
        <dgm:constrLst/>
        <dgm:forEach name="Name82" ref="imageRepeat"/>
      </dgm:layoutNode>
    </dgm:forEach>
    <dgm:forEach name="Name83" axis="ch" ptType="node" st="8" cnt="1">
      <dgm:layoutNode name="parent_text_8" styleLbl="revTx">
        <dgm:varLst>
          <dgm:chMax val="0"/>
          <dgm:chPref val="0"/>
          <dgm:bulletEnabled val="1"/>
        </dgm:varLst>
        <dgm:choose name="Name84">
          <dgm:if name="Name85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86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8">
        <dgm:alg type="sp"/>
        <dgm:shape xmlns:r="http://schemas.openxmlformats.org/officeDocument/2006/relationships" r:blip="">
          <dgm:adjLst/>
        </dgm:shape>
        <dgm:presOf/>
        <dgm:constrLst/>
        <dgm:forEach name="Name87" ref="imageAccentRepeat"/>
      </dgm:layoutNode>
    </dgm:forEach>
    <dgm:forEach name="Name88" axis="ch" ptType="sibTrans" hideLastTrans="0" st="8" cnt="1">
      <dgm:layoutNode name="image_8">
        <dgm:alg type="sp"/>
        <dgm:shape xmlns:r="http://schemas.openxmlformats.org/officeDocument/2006/relationships" r:blip="">
          <dgm:adjLst/>
        </dgm:shape>
        <dgm:presOf/>
        <dgm:constrLst/>
        <dgm:forEach name="Name89" ref="imageRepeat"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4335" cy="496809"/>
          </a:xfrm>
          <a:prstGeom prst="rect">
            <a:avLst/>
          </a:prstGeom>
        </p:spPr>
        <p:txBody>
          <a:bodyPr vert="horz" lIns="91190" tIns="45595" rIns="91190" bIns="45595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46993" y="2"/>
            <a:ext cx="2944335" cy="496809"/>
          </a:xfrm>
          <a:prstGeom prst="rect">
            <a:avLst/>
          </a:prstGeom>
        </p:spPr>
        <p:txBody>
          <a:bodyPr vert="horz" lIns="91190" tIns="45595" rIns="91190" bIns="45595" rtlCol="0"/>
          <a:lstStyle>
            <a:lvl1pPr algn="r">
              <a:defRPr sz="1200"/>
            </a:lvl1pPr>
          </a:lstStyle>
          <a:p>
            <a:fld id="{9489C3C1-FCA0-440A-B9DA-946688A315DD}" type="datetimeFigureOut">
              <a:rPr lang="de-DE" smtClean="0"/>
              <a:t>08.01.2025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5637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90" tIns="45595" rIns="91190" bIns="45595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8975" y="4776025"/>
            <a:ext cx="5434965" cy="3907800"/>
          </a:xfrm>
          <a:prstGeom prst="rect">
            <a:avLst/>
          </a:prstGeom>
        </p:spPr>
        <p:txBody>
          <a:bodyPr vert="horz" lIns="91190" tIns="45595" rIns="91190" bIns="45595" rtlCol="0"/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428242"/>
            <a:ext cx="2944335" cy="496809"/>
          </a:xfrm>
          <a:prstGeom prst="rect">
            <a:avLst/>
          </a:prstGeom>
        </p:spPr>
        <p:txBody>
          <a:bodyPr vert="horz" lIns="91190" tIns="45595" rIns="91190" bIns="45595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46993" y="9428242"/>
            <a:ext cx="2944335" cy="496809"/>
          </a:xfrm>
          <a:prstGeom prst="rect">
            <a:avLst/>
          </a:prstGeom>
        </p:spPr>
        <p:txBody>
          <a:bodyPr vert="horz" lIns="91190" tIns="45595" rIns="91190" bIns="45595" rtlCol="0" anchor="b"/>
          <a:lstStyle>
            <a:lvl1pPr algn="r">
              <a:defRPr sz="1200"/>
            </a:lvl1pPr>
          </a:lstStyle>
          <a:p>
            <a:fld id="{E6ED0DCA-4C30-4C99-85AA-8B49A48E3E3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4990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Allgemeine</a:t>
            </a:r>
            <a:r>
              <a:rPr lang="de-DE" baseline="0" dirty="0"/>
              <a:t> Hochschulreife schließt allgemeine Studierfähigkeit ein.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D0DCA-4C30-4C99-85AA-8B49A48E3E34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052193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Unterricht und Abiturprüfung</a:t>
            </a:r>
            <a:r>
              <a:rPr lang="de-DE" baseline="0" dirty="0"/>
              <a:t> in D und M auf </a:t>
            </a:r>
            <a:r>
              <a:rPr lang="de-DE" baseline="0" dirty="0" err="1"/>
              <a:t>eA</a:t>
            </a:r>
            <a:r>
              <a:rPr lang="de-DE" baseline="0" dirty="0"/>
              <a:t> für alle – unabhängig von Besuch des Vertiefungskurses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D0DCA-4C30-4C99-85AA-8B49A48E3E34}" type="slidenum">
              <a:rPr lang="de-DE" smtClean="0"/>
              <a:t>20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75580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Beispiele können auf Belange der Schule angepasst werden.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D0DCA-4C30-4C99-85AA-8B49A48E3E34}" type="slidenum">
              <a:rPr lang="de-DE" smtClean="0"/>
              <a:t>21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012628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1906">
              <a:defRPr/>
            </a:pPr>
            <a:r>
              <a:rPr lang="de-DE" dirty="0"/>
              <a:t>Beispiele können auf Belange der Schule angepasst werden.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D0DCA-4C30-4C99-85AA-8B49A48E3E34}" type="slidenum">
              <a:rPr lang="de-DE" smtClean="0"/>
              <a:t>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9645445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1906">
              <a:defRPr/>
            </a:pPr>
            <a:r>
              <a:rPr lang="de-DE" dirty="0"/>
              <a:t>Beispiele können auf Belange der Schule angepasst werden.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D0DCA-4C30-4C99-85AA-8B49A48E3E34}" type="slidenum">
              <a:rPr lang="de-DE" smtClean="0"/>
              <a:t>23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2091026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1906">
              <a:defRPr/>
            </a:pPr>
            <a:r>
              <a:rPr lang="de-DE" dirty="0"/>
              <a:t>Beispiele können auf Belange der Schule angepasst werden.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D0DCA-4C30-4C99-85AA-8B49A48E3E34}" type="slidenum">
              <a:rPr lang="de-DE" smtClean="0"/>
              <a:t>24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319212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1906">
              <a:defRPr/>
            </a:pPr>
            <a:r>
              <a:rPr lang="de-DE" dirty="0"/>
              <a:t>Beispiele können auf Belange der Schule angepasst werden.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D0DCA-4C30-4C99-85AA-8B49A48E3E34}" type="slidenum">
              <a:rPr lang="de-DE" smtClean="0"/>
              <a:t>25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886641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1906">
              <a:defRPr/>
            </a:pPr>
            <a:r>
              <a:rPr lang="de-DE" dirty="0"/>
              <a:t>Beispiele können auf Belange der Schule angepasst werden.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D0DCA-4C30-4C99-85AA-8B49A48E3E34}" type="slidenum">
              <a:rPr lang="de-DE" smtClean="0"/>
              <a:t>26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2405306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1906">
              <a:defRPr/>
            </a:pPr>
            <a:r>
              <a:rPr lang="de-DE" dirty="0"/>
              <a:t>Beispiele können auf Belange der Schule angepasst werden.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D0DCA-4C30-4C99-85AA-8B49A48E3E34}" type="slidenum">
              <a:rPr lang="de-DE" smtClean="0"/>
              <a:t>27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72281022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Drei</a:t>
            </a:r>
            <a:r>
              <a:rPr lang="de-DE" baseline="0" dirty="0"/>
              <a:t> Naturwissenschaften sind in der Abiturprüfung nicht möglich.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D0DCA-4C30-4C99-85AA-8B49A48E3E34}" type="slidenum">
              <a:rPr lang="de-DE" smtClean="0"/>
              <a:t>39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761405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1906">
              <a:defRPr/>
            </a:pPr>
            <a:r>
              <a:rPr lang="de-DE" dirty="0"/>
              <a:t>Drei</a:t>
            </a:r>
            <a:r>
              <a:rPr lang="de-DE" baseline="0" dirty="0"/>
              <a:t> Fremdsprachen sind in der Abiturprüfung nicht möglich.</a:t>
            </a: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D0DCA-4C30-4C99-85AA-8B49A48E3E34}" type="slidenum">
              <a:rPr lang="de-DE" smtClean="0"/>
              <a:t>40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05063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Die Folien 7 bis 13 können – je nach zeitlichem Rahmen – auch ausgeblendet werden.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D0DCA-4C30-4C99-85AA-8B49A48E3E34}" type="slidenum">
              <a:rPr lang="de-DE" smtClean="0"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4111537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0983" indent="-170983">
              <a:buFont typeface="Arial" panose="020B0604020202020204" pitchFamily="34" charset="0"/>
              <a:buChar char="•"/>
            </a:pP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D0DCA-4C30-4C99-85AA-8B49A48E3E34}" type="slidenum">
              <a:rPr lang="de-DE" smtClean="0"/>
              <a:t>43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217535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In der einzigen </a:t>
            </a:r>
            <a:r>
              <a:rPr lang="de-DE" dirty="0" err="1"/>
              <a:t>FS</a:t>
            </a:r>
            <a:r>
              <a:rPr lang="de-DE" dirty="0"/>
              <a:t> bzw. der einzigen</a:t>
            </a:r>
            <a:r>
              <a:rPr lang="de-DE" baseline="0" dirty="0"/>
              <a:t> NW sind 4 Pflichteinbringungen vorgesehen. Bei Wahl des Vertiefungskurses als Wahlpflichtfach darf die Optionsregel in </a:t>
            </a:r>
            <a:r>
              <a:rPr lang="de-DE" baseline="0" dirty="0" err="1"/>
              <a:t>FS1</a:t>
            </a:r>
            <a:r>
              <a:rPr lang="de-DE" baseline="0" dirty="0"/>
              <a:t> bzw. </a:t>
            </a:r>
            <a:r>
              <a:rPr lang="de-DE" baseline="0" dirty="0" err="1"/>
              <a:t>NW1</a:t>
            </a:r>
            <a:r>
              <a:rPr lang="de-DE" baseline="0" dirty="0"/>
              <a:t> nicht angewendet werden, wenn zwei Pflichteinbringungen aus dem Vertiefungskurs gewählt werden.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D0DCA-4C30-4C99-85AA-8B49A48E3E34}" type="slidenum">
              <a:rPr lang="de-DE" smtClean="0"/>
              <a:t>46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4252690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Die Pflichteinbringungen ergeben sich aus den 5 Abiturfächern und den übrigen Einbringungsverpflichtungen. Bei den „freien“ Einbringungen kann frei aus den verbleibenden </a:t>
            </a:r>
            <a:r>
              <a:rPr lang="de-DE" dirty="0" err="1"/>
              <a:t>HJL</a:t>
            </a:r>
            <a:r>
              <a:rPr lang="de-DE" dirty="0"/>
              <a:t> ausgewählt werden, um in der Summe auf 40 </a:t>
            </a:r>
            <a:r>
              <a:rPr lang="de-DE" dirty="0" err="1"/>
              <a:t>HJL</a:t>
            </a:r>
            <a:r>
              <a:rPr lang="de-DE" dirty="0"/>
              <a:t> zu kommen.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D0DCA-4C30-4C99-85AA-8B49A48E3E34}" type="slidenum">
              <a:rPr lang="de-DE" smtClean="0"/>
              <a:t>48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115660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Die Pflichteinbringungen ergeben sich aus den 5 Abiturfächern und den übrigen Einbringungsverpflichtungen. Bei den „freien“ Einbringungen kann frei aus den verbleibenden </a:t>
            </a:r>
            <a:r>
              <a:rPr lang="de-DE" dirty="0" err="1"/>
              <a:t>HJL</a:t>
            </a:r>
            <a:r>
              <a:rPr lang="de-DE" dirty="0"/>
              <a:t> ausgewählt werden, um in der Summe auf 40 </a:t>
            </a:r>
            <a:r>
              <a:rPr lang="de-DE" dirty="0" err="1"/>
              <a:t>HJL</a:t>
            </a:r>
            <a:r>
              <a:rPr lang="de-DE" dirty="0"/>
              <a:t> zu kommen.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D0DCA-4C30-4C99-85AA-8B49A48E3E34}" type="slidenum">
              <a:rPr lang="de-DE" smtClean="0"/>
              <a:t>49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447462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Die Pflichteinbringungen ergeben sich aus den 5 Abiturfächern und den übrigen Einbringungsverpflichtungen. Bei den „freien“ Einbringungen kann frei aus den verbleibenden </a:t>
            </a:r>
            <a:r>
              <a:rPr lang="de-DE" dirty="0" err="1"/>
              <a:t>HJL</a:t>
            </a:r>
            <a:r>
              <a:rPr lang="de-DE" dirty="0"/>
              <a:t> ausgewählt werden, um in der Summe auf 40 </a:t>
            </a:r>
            <a:r>
              <a:rPr lang="de-DE" dirty="0" err="1"/>
              <a:t>HJL</a:t>
            </a:r>
            <a:r>
              <a:rPr lang="de-DE" dirty="0"/>
              <a:t> zu kommen.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D0DCA-4C30-4C99-85AA-8B49A48E3E34}" type="slidenum">
              <a:rPr lang="de-DE" smtClean="0"/>
              <a:t>50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0073079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Die Pflichteinbringungen ergeben sich aus den 5 Abiturfächern und den übrigen Einbringungsverpflichtungen. Bei den „freien“ Einbringungen kann frei aus den verbleibenden </a:t>
            </a:r>
            <a:r>
              <a:rPr lang="de-DE" dirty="0" err="1"/>
              <a:t>HJL</a:t>
            </a:r>
            <a:r>
              <a:rPr lang="de-DE" dirty="0"/>
              <a:t> ausgewählt werden, um in der Summe auf 40 </a:t>
            </a:r>
            <a:r>
              <a:rPr lang="de-DE" dirty="0" err="1"/>
              <a:t>HJL</a:t>
            </a:r>
            <a:r>
              <a:rPr lang="de-DE" dirty="0"/>
              <a:t> zu kommen.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D0DCA-4C30-4C99-85AA-8B49A48E3E34}" type="slidenum">
              <a:rPr lang="de-DE" smtClean="0"/>
              <a:t>51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2891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Die Pflichteinbringungen ergeben sich aus den 5 Abiturfächern und den übrigen Einbringungsverpflichtungen. Bei den „freien“ Einbringungen kann frei aus den verbleibenden </a:t>
            </a:r>
            <a:r>
              <a:rPr lang="de-DE" dirty="0" err="1"/>
              <a:t>HJL</a:t>
            </a:r>
            <a:r>
              <a:rPr lang="de-DE" dirty="0"/>
              <a:t> ausgewählt werden, um in der Summe auf 40 </a:t>
            </a:r>
            <a:r>
              <a:rPr lang="de-DE" dirty="0" err="1"/>
              <a:t>HJL</a:t>
            </a:r>
            <a:r>
              <a:rPr lang="de-DE" dirty="0"/>
              <a:t> zu kommen.</a:t>
            </a:r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D0DCA-4C30-4C99-85AA-8B49A48E3E34}" type="slidenum">
              <a:rPr lang="de-DE" smtClean="0"/>
              <a:t>52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94946759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Die Pflichteinbringungen ergeben sich aus den 5 Abiturfächern und den übrigen Einbringungsverpflichtungen. Das</a:t>
            </a:r>
            <a:r>
              <a:rPr lang="de-DE" baseline="0" dirty="0"/>
              <a:t> Einbringungsbeispiel entfaltet sich von den Pflichteinbringung zu den freien Einbringungen.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D0DCA-4C30-4C99-85AA-8B49A48E3E34}" type="slidenum">
              <a:rPr lang="de-DE" smtClean="0"/>
              <a:t>53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2623258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Die Pflichteinbringungen ergeben sich aus den 5 Abiturfächern und den übrigen Einbringungsverpflichtungen. Das</a:t>
            </a:r>
            <a:r>
              <a:rPr lang="de-DE" baseline="0" dirty="0"/>
              <a:t> Einbringungsbeispiel entfaltet sich von den Pflichteinbringung zu den freien Einbringungen.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D0DCA-4C30-4C99-85AA-8B49A48E3E34}" type="slidenum">
              <a:rPr lang="de-DE" smtClean="0"/>
              <a:t>54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6819179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Die Pflichteinbringungen ergeben sich aus den 5 Abiturfächern und den übrigen Einbringungsverpflichtungen. Das</a:t>
            </a:r>
            <a:r>
              <a:rPr lang="de-DE" baseline="0" dirty="0"/>
              <a:t> Einbringungsbeispiel entfaltet sich von den Pflichteinbringung zu den freien Einbringungen.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D0DCA-4C30-4C99-85AA-8B49A48E3E34}" type="slidenum">
              <a:rPr lang="de-DE" smtClean="0"/>
              <a:t>55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4044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D0DCA-4C30-4C99-85AA-8B49A48E3E34}" type="slidenum">
              <a:rPr lang="de-DE" smtClean="0"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9619040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Die Pflichteinbringungen ergeben sich aus den 5 Abiturfächern und den übrigen Einbringungsverpflichtungen. Das</a:t>
            </a:r>
            <a:r>
              <a:rPr lang="de-DE" baseline="0" dirty="0"/>
              <a:t> Einbringungsbeispiel entfaltet sich von den Pflichteinbringung zu den freien Einbringungen.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D0DCA-4C30-4C99-85AA-8B49A48E3E34}" type="slidenum">
              <a:rPr lang="de-DE" smtClean="0"/>
              <a:t>56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96822795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Die Pflichteinbringungen ergeben sich aus den 5 Abiturfächern und den übrigen Einbringungsverpflichtungen. Das</a:t>
            </a:r>
            <a:r>
              <a:rPr lang="de-DE" baseline="0" dirty="0"/>
              <a:t> Einbringungsbeispiel entfaltet sich von den Pflichteinbringung zu den freien Einbringungen. 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D0DCA-4C30-4C99-85AA-8B49A48E3E34}" type="slidenum">
              <a:rPr lang="de-DE" smtClean="0"/>
              <a:t>57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45919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D0DCA-4C30-4C99-85AA-8B49A48E3E34}" type="slidenum">
              <a:rPr lang="de-DE" smtClean="0"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872045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Sofern die Schule die Lehrplanalternativen</a:t>
            </a:r>
            <a:r>
              <a:rPr lang="de-DE" baseline="0" dirty="0"/>
              <a:t> Biophysik und/oder Astrophysik</a:t>
            </a:r>
            <a:r>
              <a:rPr lang="de-DE" dirty="0"/>
              <a:t> anbietet, kann bereits hier darauf</a:t>
            </a:r>
            <a:r>
              <a:rPr lang="de-DE" baseline="0" dirty="0"/>
              <a:t> hingewiesen werden.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D0DCA-4C30-4C99-85AA-8B49A48E3E34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69544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1846">
              <a:defRPr/>
            </a:pPr>
            <a:r>
              <a:rPr lang="de-DE" dirty="0"/>
              <a:t>Sofern die Schule die Lehrplanalternative Geologie anbietet, kann bereits hier darauf</a:t>
            </a:r>
            <a:r>
              <a:rPr lang="de-DE" baseline="0" dirty="0"/>
              <a:t> hingewiesen werden.</a:t>
            </a:r>
            <a:endParaRPr lang="de-DE" dirty="0"/>
          </a:p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5953">
              <a:defRPr/>
            </a:pPr>
            <a:fld id="{E6ED0DCA-4C30-4C99-85AA-8B49A48E3E34}" type="slidenum">
              <a:rPr lang="de-DE">
                <a:solidFill>
                  <a:prstClr val="black"/>
                </a:solidFill>
                <a:latin typeface="Calibri" panose="020F0502020204030204"/>
              </a:rPr>
              <a:pPr defTabSz="455953">
                <a:defRPr/>
              </a:pPr>
              <a:t>10</a:t>
            </a:fld>
            <a:endParaRPr lang="de-DE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3412534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Unterricht und Abiturprüfung</a:t>
            </a:r>
            <a:r>
              <a:rPr lang="de-DE" baseline="0" dirty="0"/>
              <a:t> in D und M auf </a:t>
            </a:r>
            <a:r>
              <a:rPr lang="de-DE" baseline="0" dirty="0" err="1"/>
              <a:t>eA</a:t>
            </a:r>
            <a:r>
              <a:rPr lang="de-DE" baseline="0" dirty="0"/>
              <a:t> für alle – unabhängig von Besuch des Vertiefungskurses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D0DCA-4C30-4C99-85AA-8B49A48E3E34}" type="slidenum">
              <a:rPr lang="de-DE" smtClean="0"/>
              <a:t>17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68871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Die Wahlpflichtpflicht ist stets aufgabenfeldgebunden.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D0DCA-4C30-4C99-85AA-8B49A48E3E34}" type="slidenum">
              <a:rPr lang="de-DE" smtClean="0"/>
              <a:t>18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7204898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/>
              <a:t>Die</a:t>
            </a:r>
            <a:r>
              <a:rPr lang="de-DE" baseline="0" dirty="0"/>
              <a:t> Schule kann - über die Pflichtbelegung hinaus - auch die Weiterbelegung von in </a:t>
            </a:r>
            <a:r>
              <a:rPr lang="de-DE" baseline="0" dirty="0" err="1"/>
              <a:t>Q12</a:t>
            </a:r>
            <a:r>
              <a:rPr lang="de-DE" baseline="0" dirty="0"/>
              <a:t> belegten Fächern in </a:t>
            </a:r>
            <a:r>
              <a:rPr lang="de-DE" baseline="0" dirty="0" err="1"/>
              <a:t>Q13</a:t>
            </a:r>
            <a:r>
              <a:rPr lang="de-DE" baseline="0" dirty="0"/>
              <a:t> gestatten.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ED0DCA-4C30-4C99-85AA-8B49A48E3E34}" type="slidenum">
              <a:rPr lang="de-DE" smtClean="0"/>
              <a:t>19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714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2912-74CB-4C15-9FB3-8E6B69F4ACB5}" type="datetimeFigureOut">
              <a:rPr lang="de-DE" smtClean="0"/>
              <a:t>08.01.2025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356D0-298F-46B1-ADC5-7E04BF78D1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7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2912-74CB-4C15-9FB3-8E6B69F4ACB5}" type="datetimeFigureOut">
              <a:rPr lang="de-DE" smtClean="0"/>
              <a:t>08.01.2025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356D0-298F-46B1-ADC5-7E04BF78D1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8785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2912-74CB-4C15-9FB3-8E6B69F4ACB5}" type="datetimeFigureOut">
              <a:rPr lang="de-DE" smtClean="0"/>
              <a:t>08.01.2025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356D0-298F-46B1-ADC5-7E04BF78D1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1712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2912-74CB-4C15-9FB3-8E6B69F4ACB5}" type="datetimeFigureOut">
              <a:rPr lang="de-DE" smtClean="0"/>
              <a:t>08.01.2025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356D0-298F-46B1-ADC5-7E04BF78D1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586841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2912-74CB-4C15-9FB3-8E6B69F4ACB5}" type="datetimeFigureOut">
              <a:rPr lang="de-DE" smtClean="0"/>
              <a:t>08.01.2025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356D0-298F-46B1-ADC5-7E04BF78D1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4055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2912-74CB-4C15-9FB3-8E6B69F4ACB5}" type="datetimeFigureOut">
              <a:rPr lang="de-DE" smtClean="0"/>
              <a:t>08.01.2025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356D0-298F-46B1-ADC5-7E04BF78D1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01410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2912-74CB-4C15-9FB3-8E6B69F4ACB5}" type="datetimeFigureOut">
              <a:rPr lang="de-DE" smtClean="0"/>
              <a:t>08.01.2025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356D0-298F-46B1-ADC5-7E04BF78D1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68629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2912-74CB-4C15-9FB3-8E6B69F4ACB5}" type="datetimeFigureOut">
              <a:rPr lang="de-DE" smtClean="0"/>
              <a:t>08.01.2025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356D0-298F-46B1-ADC5-7E04BF78D1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51376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2912-74CB-4C15-9FB3-8E6B69F4ACB5}" type="datetimeFigureOut">
              <a:rPr lang="de-DE" smtClean="0"/>
              <a:t>08.01.2025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356D0-298F-46B1-ADC5-7E04BF78D1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6878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2912-74CB-4C15-9FB3-8E6B69F4ACB5}" type="datetimeFigureOut">
              <a:rPr lang="de-DE" smtClean="0"/>
              <a:t>08.01.2025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356D0-298F-46B1-ADC5-7E04BF78D1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5025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72912-74CB-4C15-9FB3-8E6B69F4ACB5}" type="datetimeFigureOut">
              <a:rPr lang="de-DE" smtClean="0"/>
              <a:t>08.01.2025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1356D0-298F-46B1-ADC5-7E04BF78D1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92830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972912-74CB-4C15-9FB3-8E6B69F4ACB5}" type="datetimeFigureOut">
              <a:rPr lang="de-DE" smtClean="0"/>
              <a:t>08.01.2025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1356D0-298F-46B1-ADC5-7E04BF78D12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7694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Ein Bild, das Text, Finger, Herz, Hand enthält.&#10;&#10;Automatisch generierte Beschreibung">
            <a:extLst>
              <a:ext uri="{FF2B5EF4-FFF2-40B4-BE49-F238E27FC236}">
                <a16:creationId xmlns:a16="http://schemas.microsoft.com/office/drawing/2014/main" id="{22D0BD3E-9682-E0AE-0DCF-C566CA2265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764" r="1" b="18387"/>
          <a:stretch/>
        </p:blipFill>
        <p:spPr bwMode="auto">
          <a:xfrm>
            <a:off x="783772" y="1876018"/>
            <a:ext cx="7903290" cy="4755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4675" y="876263"/>
            <a:ext cx="8569325" cy="20882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sz="3200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Die </a:t>
            </a:r>
            <a:r>
              <a:rPr lang="en-GB" altLang="de-DE" sz="3200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Profil</a:t>
            </a:r>
            <a:r>
              <a:rPr lang="en-GB" altLang="de-DE" sz="3200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- und </a:t>
            </a:r>
            <a:r>
              <a:rPr lang="en-GB" altLang="de-DE" sz="3200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Leistungsstufe</a:t>
            </a:r>
            <a:r>
              <a:rPr lang="en-GB" altLang="de-DE" sz="3200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</a:t>
            </a:r>
          </a:p>
          <a:p>
            <a:pPr algn="ctr"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sz="3200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(</a:t>
            </a:r>
            <a:r>
              <a:rPr lang="en-GB" altLang="de-DE" sz="3200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PuLSt</a:t>
            </a:r>
            <a:r>
              <a:rPr lang="en-GB" altLang="de-DE" sz="3200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)</a:t>
            </a:r>
          </a:p>
          <a:p>
            <a:pPr algn="ctr"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endParaRPr lang="en-GB" altLang="de-DE" sz="3200" b="1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4073" y="5984390"/>
            <a:ext cx="7326630" cy="710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buFont typeface="Verdana" pitchFamily="34" charset="0"/>
              <a:buNone/>
            </a:pP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Informationsveranstaltung</a:t>
            </a: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für</a:t>
            </a: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Schülerinnen</a:t>
            </a: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und </a:t>
            </a: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Schüler</a:t>
            </a: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</a:p>
          <a:p>
            <a:pPr algn="ctr" eaLnBrk="1" hangingPunct="1">
              <a:lnSpc>
                <a:spcPct val="100000"/>
              </a:lnSpc>
              <a:buFont typeface="Verdana" pitchFamily="34" charset="0"/>
              <a:buNone/>
            </a:pP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der </a:t>
            </a: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Jahrgangsstufe</a:t>
            </a: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11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896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5D90"/>
              </a:buClr>
              <a:buSzTx/>
              <a:buFont typeface="Verdan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altLang="de-DE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355D90"/>
                </a:solidFill>
                <a:effectLst/>
                <a:uLnTx/>
                <a:uFillTx/>
                <a:latin typeface="Calibri" panose="020F0502020204030204"/>
                <a:cs typeface="Arial" panose="020B0604020202020204" pitchFamily="34" charset="0"/>
              </a:rPr>
              <a:t>Belegung</a:t>
            </a:r>
            <a:endParaRPr kumimoji="0" lang="en-GB" altLang="de-DE" sz="2400" b="1" i="0" u="none" strike="noStrike" kern="1200" cap="none" spc="0" normalizeH="0" baseline="0" noProof="0" dirty="0">
              <a:ln>
                <a:noFill/>
              </a:ln>
              <a:solidFill>
                <a:srgbClr val="355D90"/>
              </a:solidFill>
              <a:effectLst/>
              <a:uLnTx/>
              <a:uFillTx/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3" y="1218233"/>
            <a:ext cx="8278683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alt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cs typeface="Arial" panose="020B0604020202020204" pitchFamily="34" charset="0"/>
              </a:rPr>
              <a:t>Pflichtbelegung</a:t>
            </a:r>
            <a:endParaRPr kumimoji="0" lang="en-GB" altLang="de-DE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cs typeface="Arial" panose="020B0604020202020204" pitchFamily="34" charset="0"/>
            </a:endParaRPr>
          </a:p>
        </p:txBody>
      </p:sp>
      <p:graphicFrame>
        <p:nvGraphicFramePr>
          <p:cNvPr id="7" name="Tabelle 7">
            <a:extLst>
              <a:ext uri="{FF2B5EF4-FFF2-40B4-BE49-F238E27FC236}">
                <a16:creationId xmlns:a16="http://schemas.microsoft.com/office/drawing/2014/main" id="{A87195EA-982C-42DB-B654-04BBDFBF94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4259958"/>
              </p:ext>
            </p:extLst>
          </p:nvPr>
        </p:nvGraphicFramePr>
        <p:xfrm>
          <a:off x="492153" y="1639258"/>
          <a:ext cx="8182061" cy="493776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791716">
                  <a:extLst>
                    <a:ext uri="{9D8B030D-6E8A-4147-A177-3AD203B41FA5}">
                      <a16:colId xmlns:a16="http://schemas.microsoft.com/office/drawing/2014/main" val="1347001405"/>
                    </a:ext>
                  </a:extLst>
                </a:gridCol>
                <a:gridCol w="423238">
                  <a:extLst>
                    <a:ext uri="{9D8B030D-6E8A-4147-A177-3AD203B41FA5}">
                      <a16:colId xmlns:a16="http://schemas.microsoft.com/office/drawing/2014/main" val="2753184644"/>
                    </a:ext>
                  </a:extLst>
                </a:gridCol>
                <a:gridCol w="423238">
                  <a:extLst>
                    <a:ext uri="{9D8B030D-6E8A-4147-A177-3AD203B41FA5}">
                      <a16:colId xmlns:a16="http://schemas.microsoft.com/office/drawing/2014/main" val="2323025800"/>
                    </a:ext>
                  </a:extLst>
                </a:gridCol>
                <a:gridCol w="5692855">
                  <a:extLst>
                    <a:ext uri="{9D8B030D-6E8A-4147-A177-3AD203B41FA5}">
                      <a16:colId xmlns:a16="http://schemas.microsoft.com/office/drawing/2014/main" val="1172481008"/>
                    </a:ext>
                  </a:extLst>
                </a:gridCol>
                <a:gridCol w="851014">
                  <a:extLst>
                    <a:ext uri="{9D8B030D-6E8A-4147-A177-3AD203B41FA5}">
                      <a16:colId xmlns:a16="http://schemas.microsoft.com/office/drawing/2014/main" val="17826134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dirty="0" err="1"/>
                        <a:t>Jgst</a:t>
                      </a:r>
                      <a:r>
                        <a:rPr lang="de-DE" sz="1600" dirty="0"/>
                        <a:t>.</a:t>
                      </a:r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Pflichtfächer </a:t>
                      </a:r>
                      <a:r>
                        <a:rPr lang="de-DE" sz="1600" b="1" kern="1200" dirty="0">
                          <a:solidFill>
                            <a:srgbClr val="355D9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und Wahlpflichtfächer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de-DE" sz="1400" dirty="0"/>
                        <a:t>Wochen-stunden</a:t>
                      </a:r>
                      <a:endParaRPr lang="de-DE" sz="14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325914"/>
                  </a:ext>
                </a:extLst>
              </a:tr>
              <a:tr h="3261360">
                <a:tc>
                  <a:txBody>
                    <a:bodyPr/>
                    <a:lstStyle/>
                    <a:p>
                      <a:r>
                        <a:rPr lang="de-DE" sz="1600" dirty="0" err="1"/>
                        <a:t>Q12</a:t>
                      </a:r>
                      <a:r>
                        <a:rPr lang="de-DE" sz="1600" dirty="0"/>
                        <a:t> </a:t>
                      </a:r>
                    </a:p>
                    <a:p>
                      <a:r>
                        <a:rPr lang="de-DE" sz="1600" dirty="0"/>
                        <a:t>und </a:t>
                      </a:r>
                    </a:p>
                    <a:p>
                      <a:r>
                        <a:rPr lang="de-DE" sz="1600" dirty="0" err="1"/>
                        <a:t>Q13</a:t>
                      </a:r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600" b="1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de-DE" sz="1600" b="1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/>
                        <a:t>Deutsch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/>
                        <a:t>Mathematik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eine fortgeführte Fremdsprache (E, L, F, </a:t>
                      </a:r>
                      <a:r>
                        <a:rPr lang="de-DE" sz="16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Sp</a:t>
                      </a: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eine Naturwissenschaft </a:t>
                      </a:r>
                      <a:r>
                        <a:rPr lang="de-DE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(Biologie, Chemie, Physik)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eine weitere fortgeführte Fremdsprache </a:t>
                      </a:r>
                      <a:b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</a:br>
                      <a:r>
                        <a:rPr lang="de-DE" sz="16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oder</a:t>
                      </a:r>
                      <a:r>
                        <a:rPr lang="de-DE" sz="1600" b="1" i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de-DE" sz="16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eine spät beginnende Fremdsprache (</a:t>
                      </a:r>
                      <a:r>
                        <a:rPr lang="de-DE" sz="1600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Sps</a:t>
                      </a:r>
                      <a:r>
                        <a:rPr lang="de-DE" sz="16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)</a:t>
                      </a:r>
                      <a:br>
                        <a:rPr lang="de-DE" sz="16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</a:br>
                      <a:r>
                        <a:rPr lang="de-DE" sz="16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oder </a:t>
                      </a: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eine weitere Naturwissenschaft</a:t>
                      </a:r>
                      <a:b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</a:br>
                      <a:r>
                        <a:rPr lang="de-DE" sz="16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oder </a:t>
                      </a: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Informatik </a:t>
                      </a:r>
                      <a:r>
                        <a:rPr lang="de-DE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(nur NTG)</a:t>
                      </a:r>
                      <a:endParaRPr lang="de-DE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/>
                        <a:t>Religionslehre bzw. Ethik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/>
                        <a:t>Geschichte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Kunst </a:t>
                      </a:r>
                      <a:r>
                        <a:rPr lang="de-DE" sz="16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oder</a:t>
                      </a: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Musik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/>
                        <a:t>Sport</a:t>
                      </a:r>
                      <a:endParaRPr lang="de-DE" sz="16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4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4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de-DE" sz="1600" dirty="0"/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de-DE" sz="1600" dirty="0"/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de-DE" sz="1600" dirty="0"/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de-DE" sz="1600" dirty="0"/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2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2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2</a:t>
                      </a:r>
                      <a:endParaRPr lang="de-DE" sz="16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7805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nur Q12</a:t>
                      </a:r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600" kern="1200" dirty="0"/>
                        <a:t>Politik und Gesellschaft </a:t>
                      </a:r>
                      <a:r>
                        <a:rPr lang="de-DE" sz="1400" kern="1200" dirty="0"/>
                        <a:t>(</a:t>
                      </a:r>
                      <a:r>
                        <a:rPr lang="de-DE" sz="1400" kern="1200" dirty="0" err="1"/>
                        <a:t>PuG</a:t>
                      </a:r>
                      <a:r>
                        <a:rPr lang="de-DE" sz="1400" kern="1200" dirty="0"/>
                        <a:t>)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6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Geographie </a:t>
                      </a:r>
                      <a:r>
                        <a:rPr lang="de-DE" sz="16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oder</a:t>
                      </a:r>
                      <a:r>
                        <a:rPr lang="de-DE" sz="16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Wirtschaft und Recht </a:t>
                      </a:r>
                      <a:r>
                        <a:rPr lang="de-DE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(WR)</a:t>
                      </a:r>
                      <a:endParaRPr lang="de-DE" sz="16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de-DE" sz="1600" kern="1200" dirty="0"/>
                        <a:t>2</a:t>
                      </a:r>
                    </a:p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de-DE" sz="16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de-DE" sz="16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319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nur Q13</a:t>
                      </a:r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Weiterführung von </a:t>
                      </a:r>
                      <a:r>
                        <a:rPr lang="de-DE" sz="1600" kern="1200" dirty="0" err="1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PuG</a:t>
                      </a: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 oder Geographie oder WR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9118211"/>
                  </a:ext>
                </a:extLst>
              </a:tr>
            </a:tbl>
          </a:graphicData>
        </a:graphic>
      </p:graphicFrame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8336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5D90"/>
              </a:buClr>
              <a:buSzTx/>
              <a:buFont typeface="Verdan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altLang="de-DE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355D90"/>
                </a:solidFill>
                <a:effectLst/>
                <a:uLnTx/>
                <a:uFillTx/>
                <a:latin typeface="Calibri" panose="020F0502020204030204"/>
                <a:cs typeface="Arial" panose="020B0604020202020204" pitchFamily="34" charset="0"/>
              </a:rPr>
              <a:t>Belegung</a:t>
            </a:r>
            <a:endParaRPr kumimoji="0" lang="en-GB" altLang="de-DE" sz="2400" b="1" i="0" u="none" strike="noStrike" kern="1200" cap="none" spc="0" normalizeH="0" baseline="0" noProof="0" dirty="0">
              <a:ln>
                <a:noFill/>
              </a:ln>
              <a:solidFill>
                <a:srgbClr val="355D90"/>
              </a:solidFill>
              <a:effectLst/>
              <a:uLnTx/>
              <a:uFillTx/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3" y="1218233"/>
            <a:ext cx="8278683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alt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cs typeface="Arial" panose="020B0604020202020204" pitchFamily="34" charset="0"/>
              </a:rPr>
              <a:t>Pflichtbelegung</a:t>
            </a:r>
            <a:endParaRPr kumimoji="0" lang="en-GB" altLang="de-DE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cs typeface="Arial" panose="020B0604020202020204" pitchFamily="34" charset="0"/>
            </a:endParaRPr>
          </a:p>
        </p:txBody>
      </p:sp>
      <p:graphicFrame>
        <p:nvGraphicFramePr>
          <p:cNvPr id="7" name="Tabelle 7">
            <a:extLst>
              <a:ext uri="{FF2B5EF4-FFF2-40B4-BE49-F238E27FC236}">
                <a16:creationId xmlns:a16="http://schemas.microsoft.com/office/drawing/2014/main" id="{A87195EA-982C-42DB-B654-04BBDFBF94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3450013"/>
              </p:ext>
            </p:extLst>
          </p:nvPr>
        </p:nvGraphicFramePr>
        <p:xfrm>
          <a:off x="492153" y="1639258"/>
          <a:ext cx="8182061" cy="493776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791716">
                  <a:extLst>
                    <a:ext uri="{9D8B030D-6E8A-4147-A177-3AD203B41FA5}">
                      <a16:colId xmlns:a16="http://schemas.microsoft.com/office/drawing/2014/main" val="1347001405"/>
                    </a:ext>
                  </a:extLst>
                </a:gridCol>
                <a:gridCol w="423238">
                  <a:extLst>
                    <a:ext uri="{9D8B030D-6E8A-4147-A177-3AD203B41FA5}">
                      <a16:colId xmlns:a16="http://schemas.microsoft.com/office/drawing/2014/main" val="2753184644"/>
                    </a:ext>
                  </a:extLst>
                </a:gridCol>
                <a:gridCol w="423238">
                  <a:extLst>
                    <a:ext uri="{9D8B030D-6E8A-4147-A177-3AD203B41FA5}">
                      <a16:colId xmlns:a16="http://schemas.microsoft.com/office/drawing/2014/main" val="2323025800"/>
                    </a:ext>
                  </a:extLst>
                </a:gridCol>
                <a:gridCol w="5692855">
                  <a:extLst>
                    <a:ext uri="{9D8B030D-6E8A-4147-A177-3AD203B41FA5}">
                      <a16:colId xmlns:a16="http://schemas.microsoft.com/office/drawing/2014/main" val="1172481008"/>
                    </a:ext>
                  </a:extLst>
                </a:gridCol>
                <a:gridCol w="851014">
                  <a:extLst>
                    <a:ext uri="{9D8B030D-6E8A-4147-A177-3AD203B41FA5}">
                      <a16:colId xmlns:a16="http://schemas.microsoft.com/office/drawing/2014/main" val="17826134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dirty="0" err="1"/>
                        <a:t>Jgst</a:t>
                      </a:r>
                      <a:r>
                        <a:rPr lang="de-DE" sz="1600" dirty="0"/>
                        <a:t>.</a:t>
                      </a:r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Pflichtfächer </a:t>
                      </a:r>
                      <a:r>
                        <a:rPr lang="de-DE" sz="1600" b="1" kern="1200" dirty="0">
                          <a:solidFill>
                            <a:srgbClr val="355D9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und Wahlpflichtfächer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de-DE" sz="1400" dirty="0"/>
                        <a:t>Wochen-stunden</a:t>
                      </a:r>
                      <a:endParaRPr lang="de-DE" sz="14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325914"/>
                  </a:ext>
                </a:extLst>
              </a:tr>
              <a:tr h="3261360">
                <a:tc>
                  <a:txBody>
                    <a:bodyPr/>
                    <a:lstStyle/>
                    <a:p>
                      <a:r>
                        <a:rPr lang="de-DE" sz="1600" dirty="0" err="1"/>
                        <a:t>Q12</a:t>
                      </a:r>
                      <a:r>
                        <a:rPr lang="de-DE" sz="1600" dirty="0"/>
                        <a:t> </a:t>
                      </a:r>
                    </a:p>
                    <a:p>
                      <a:r>
                        <a:rPr lang="de-DE" sz="1600" dirty="0"/>
                        <a:t>und </a:t>
                      </a:r>
                    </a:p>
                    <a:p>
                      <a:r>
                        <a:rPr lang="de-DE" sz="1600" dirty="0" err="1"/>
                        <a:t>Q13</a:t>
                      </a:r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600" b="1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de-DE" sz="1600" b="1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/>
                        <a:t>Deutsch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/>
                        <a:t>Mathematik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eine fortgeführte Fremdsprache (E, L, F, </a:t>
                      </a:r>
                      <a:r>
                        <a:rPr lang="de-DE" sz="16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Sp</a:t>
                      </a: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eine Naturwissenschaft </a:t>
                      </a:r>
                      <a:r>
                        <a:rPr lang="de-DE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(Biologie, Chemie, Physik)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eine weitere fortgeführte Fremdsprache </a:t>
                      </a:r>
                      <a:b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</a:br>
                      <a:r>
                        <a:rPr lang="de-DE" sz="16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oder</a:t>
                      </a:r>
                      <a:r>
                        <a:rPr lang="de-DE" sz="1600" b="1" i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de-DE" sz="16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eine spät beginnende Fremdsprache (</a:t>
                      </a:r>
                      <a:r>
                        <a:rPr lang="de-DE" sz="1600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Sps</a:t>
                      </a:r>
                      <a:r>
                        <a:rPr lang="de-DE" sz="16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)</a:t>
                      </a:r>
                      <a:br>
                        <a:rPr lang="de-DE" sz="16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</a:br>
                      <a:r>
                        <a:rPr lang="de-DE" sz="16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oder </a:t>
                      </a: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eine weitere Naturwissenschaft</a:t>
                      </a:r>
                      <a:b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</a:br>
                      <a:r>
                        <a:rPr lang="de-DE" sz="16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oder </a:t>
                      </a: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Informatik </a:t>
                      </a:r>
                      <a:r>
                        <a:rPr lang="de-DE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(nur NTG)</a:t>
                      </a:r>
                      <a:endParaRPr lang="de-DE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/>
                        <a:t>Religionslehre bzw. Ethik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/>
                        <a:t>Geschichte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Kunst </a:t>
                      </a:r>
                      <a:r>
                        <a:rPr lang="de-DE" sz="16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oder</a:t>
                      </a: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Musik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/>
                        <a:t>Sport</a:t>
                      </a:r>
                      <a:endParaRPr lang="de-DE" sz="16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4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4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de-DE" sz="1600" dirty="0"/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de-DE" sz="1600" dirty="0"/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de-DE" sz="1600" dirty="0"/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de-DE" sz="1600" dirty="0"/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2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2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2</a:t>
                      </a:r>
                      <a:endParaRPr lang="de-DE" sz="16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7805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nur Q12</a:t>
                      </a:r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600" kern="1200" dirty="0"/>
                        <a:t>Politik und Gesellschaft </a:t>
                      </a:r>
                      <a:r>
                        <a:rPr lang="de-DE" sz="1400" kern="1200" dirty="0"/>
                        <a:t>(</a:t>
                      </a:r>
                      <a:r>
                        <a:rPr lang="de-DE" sz="1400" kern="1200" dirty="0" err="1"/>
                        <a:t>PuG</a:t>
                      </a:r>
                      <a:r>
                        <a:rPr lang="de-DE" sz="1400" kern="1200" dirty="0"/>
                        <a:t>)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6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Geographie </a:t>
                      </a:r>
                      <a:r>
                        <a:rPr lang="de-DE" sz="16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oder</a:t>
                      </a:r>
                      <a:r>
                        <a:rPr lang="de-DE" sz="16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Wirtschaft und Recht </a:t>
                      </a:r>
                      <a:r>
                        <a:rPr lang="de-DE" sz="14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(WR)</a:t>
                      </a:r>
                      <a:endParaRPr lang="de-DE" sz="16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de-DE" sz="1600" kern="1200" dirty="0"/>
                        <a:t>2</a:t>
                      </a:r>
                    </a:p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de-DE" sz="16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de-DE" sz="16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319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nur Q13</a:t>
                      </a:r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6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Weiterführung von </a:t>
                      </a:r>
                      <a:r>
                        <a:rPr lang="de-DE" sz="1600" kern="12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PuG</a:t>
                      </a:r>
                      <a:r>
                        <a:rPr lang="de-DE" sz="16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de-DE" sz="16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oder</a:t>
                      </a:r>
                      <a:r>
                        <a:rPr lang="de-DE" sz="16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Geographie </a:t>
                      </a:r>
                      <a:r>
                        <a:rPr lang="de-DE" sz="1600" b="1" i="1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oder </a:t>
                      </a:r>
                      <a:r>
                        <a:rPr lang="de-DE" sz="16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WR</a:t>
                      </a:r>
                      <a:endParaRPr lang="de-DE" sz="16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de-DE" sz="1600" kern="12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</a:t>
                      </a:r>
                      <a:endParaRPr lang="de-DE" sz="1600" kern="1200" dirty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9118211"/>
                  </a:ext>
                </a:extLst>
              </a:tr>
            </a:tbl>
          </a:graphicData>
        </a:graphic>
      </p:graphicFrame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377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Belegung</a:t>
            </a:r>
            <a:endParaRPr lang="en-GB" altLang="de-DE" b="1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3" y="1218233"/>
            <a:ext cx="8278683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Leistungsfach</a:t>
            </a: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(LF)</a:t>
            </a:r>
            <a:endParaRPr lang="en-GB" altLang="de-DE" sz="2000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</p:txBody>
      </p:sp>
      <p:graphicFrame>
        <p:nvGraphicFramePr>
          <p:cNvPr id="3" name="Diagramm 2"/>
          <p:cNvGraphicFramePr/>
          <p:nvPr>
            <p:extLst>
              <p:ext uri="{D42A27DB-BD31-4B8C-83A1-F6EECF244321}">
                <p14:modId xmlns:p14="http://schemas.microsoft.com/office/powerpoint/2010/main" val="1885906929"/>
              </p:ext>
            </p:extLst>
          </p:nvPr>
        </p:nvGraphicFramePr>
        <p:xfrm>
          <a:off x="395532" y="1672687"/>
          <a:ext cx="8569325" cy="47397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fik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67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Belegung</a:t>
            </a:r>
            <a:endParaRPr lang="en-GB" altLang="de-DE" b="1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1C2BE3B7-1E99-4A7A-B09F-E13E0E7C50D7}"/>
              </a:ext>
            </a:extLst>
          </p:cNvPr>
          <p:cNvSpPr/>
          <p:nvPr/>
        </p:nvSpPr>
        <p:spPr>
          <a:xfrm>
            <a:off x="757999" y="2667675"/>
            <a:ext cx="856932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dirty="0">
              <a:cs typeface="Arial" panose="020B0604020202020204" pitchFamily="34" charset="0"/>
            </a:endParaRPr>
          </a:p>
          <a:p>
            <a:r>
              <a:rPr lang="de-DE" b="1" dirty="0">
                <a:cs typeface="Arial" panose="020B0604020202020204" pitchFamily="34" charset="0"/>
              </a:rPr>
              <a:t>Kunst</a:t>
            </a:r>
          </a:p>
          <a:p>
            <a:pPr marL="442913" indent="-285750">
              <a:buFont typeface="Arial" panose="020B0604020202020204" pitchFamily="34" charset="0"/>
              <a:buChar char="•"/>
            </a:pPr>
            <a:r>
              <a:rPr lang="de-DE" dirty="0">
                <a:cs typeface="Arial" panose="020B0604020202020204" pitchFamily="34" charset="0"/>
              </a:rPr>
              <a:t>Abiturprüfung </a:t>
            </a:r>
            <a:r>
              <a:rPr lang="de-DE" i="1" dirty="0">
                <a:cs typeface="Arial" panose="020B0604020202020204" pitchFamily="34" charset="0"/>
              </a:rPr>
              <a:t>verpflichtend schriftlich</a:t>
            </a:r>
          </a:p>
          <a:p>
            <a:pPr marL="442913" indent="-285750">
              <a:buFont typeface="Arial" panose="020B0604020202020204" pitchFamily="34" charset="0"/>
              <a:buChar char="•"/>
            </a:pPr>
            <a:endParaRPr lang="de-DE" i="1" dirty="0"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>
              <a:cs typeface="Arial" panose="020B0604020202020204" pitchFamily="34" charset="0"/>
            </a:endParaRPr>
          </a:p>
          <a:p>
            <a:r>
              <a:rPr lang="de-DE" b="1" dirty="0">
                <a:cs typeface="Arial" panose="020B0604020202020204" pitchFamily="34" charset="0"/>
              </a:rPr>
              <a:t>Sport</a:t>
            </a:r>
          </a:p>
          <a:p>
            <a:pPr marL="442913" indent="-285750">
              <a:buFont typeface="Arial" panose="020B0604020202020204" pitchFamily="34" charset="0"/>
              <a:buChar char="•"/>
            </a:pPr>
            <a:r>
              <a:rPr lang="de-DE" dirty="0">
                <a:cs typeface="Arial" panose="020B0604020202020204" pitchFamily="34" charset="0"/>
              </a:rPr>
              <a:t>Abiturprüfung </a:t>
            </a:r>
            <a:r>
              <a:rPr lang="de-DE" i="1" dirty="0">
                <a:cs typeface="Arial" panose="020B0604020202020204" pitchFamily="34" charset="0"/>
              </a:rPr>
              <a:t>schriftlich oder mündlich </a:t>
            </a:r>
            <a:r>
              <a:rPr lang="de-DE" dirty="0">
                <a:cs typeface="Arial" panose="020B0604020202020204" pitchFamily="34" charset="0"/>
              </a:rPr>
              <a:t>möglich</a:t>
            </a:r>
            <a:br>
              <a:rPr lang="de-DE" dirty="0">
                <a:cs typeface="Arial" panose="020B0604020202020204" pitchFamily="34" charset="0"/>
              </a:rPr>
            </a:br>
            <a:r>
              <a:rPr lang="de-DE" dirty="0">
                <a:cs typeface="Arial" panose="020B0604020202020204" pitchFamily="34" charset="0"/>
              </a:rPr>
              <a:t>(Wahl der Prüfungsform erst in 13/1)</a:t>
            </a:r>
          </a:p>
        </p:txBody>
      </p:sp>
      <p:sp>
        <p:nvSpPr>
          <p:cNvPr id="7" name="Geschweifte Klammer rechts 6"/>
          <p:cNvSpPr/>
          <p:nvPr/>
        </p:nvSpPr>
        <p:spPr>
          <a:xfrm>
            <a:off x="6145427" y="2906973"/>
            <a:ext cx="456476" cy="2211033"/>
          </a:xfrm>
          <a:prstGeom prst="rightBrace">
            <a:avLst>
              <a:gd name="adj1" fmla="val 8333"/>
              <a:gd name="adj2" fmla="val 50889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FF0000"/>
              </a:solidFill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6989106" y="3482118"/>
            <a:ext cx="1330859" cy="10772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>
                <a:solidFill>
                  <a:srgbClr val="FF0000"/>
                </a:solidFill>
              </a:rPr>
              <a:t>Abitur-prüfung mit praktischem Teil</a:t>
            </a: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4" y="1585423"/>
            <a:ext cx="8278683" cy="6792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Leistungsfach</a:t>
            </a: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Kunst</a:t>
            </a: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, (</a:t>
            </a: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Musik</a:t>
            </a: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), Sport</a:t>
            </a:r>
          </a:p>
          <a:p>
            <a:pPr eaLnBrk="1" hangingPunct="1">
              <a:lnSpc>
                <a:spcPct val="100000"/>
              </a:lnSpc>
            </a:pPr>
            <a:r>
              <a:rPr lang="de-DE" sz="1800" i="1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erfordert mind. Note 3 </a:t>
            </a:r>
            <a:r>
              <a:rPr lang="de-DE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im Zwischenzeugnis der </a:t>
            </a:r>
            <a:r>
              <a:rPr lang="de-DE" sz="1800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Jgst</a:t>
            </a:r>
            <a:r>
              <a:rPr lang="de-DE" sz="18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. 11</a:t>
            </a:r>
            <a:endParaRPr lang="en-GB" altLang="de-DE" sz="180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063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Belegung</a:t>
            </a:r>
            <a:endParaRPr lang="en-GB" altLang="de-DE" b="1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3" y="1218233"/>
            <a:ext cx="8278683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Wissenschaftspropädeutisches</a:t>
            </a: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Seminar (W-Seminar)</a:t>
            </a:r>
            <a:endParaRPr lang="en-GB" altLang="de-DE" sz="2000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</p:txBody>
      </p:sp>
      <p:graphicFrame>
        <p:nvGraphicFramePr>
          <p:cNvPr id="3" name="Diagramm 2"/>
          <p:cNvGraphicFramePr/>
          <p:nvPr>
            <p:extLst>
              <p:ext uri="{D42A27DB-BD31-4B8C-83A1-F6EECF244321}">
                <p14:modId xmlns:p14="http://schemas.microsoft.com/office/powerpoint/2010/main" val="1738797373"/>
              </p:ext>
            </p:extLst>
          </p:nvPr>
        </p:nvGraphicFramePr>
        <p:xfrm>
          <a:off x="395532" y="1672687"/>
          <a:ext cx="8569325" cy="47397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Grafik 5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0712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Belegung</a:t>
            </a:r>
            <a:endParaRPr lang="en-GB" altLang="de-DE" b="1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3" y="1218233"/>
            <a:ext cx="8278683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W-Seminar </a:t>
            </a:r>
            <a:endParaRPr lang="en-GB" altLang="de-DE" sz="2000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1C2BE3B7-1E99-4A7A-B09F-E13E0E7C50D7}"/>
              </a:ext>
            </a:extLst>
          </p:cNvPr>
          <p:cNvSpPr/>
          <p:nvPr/>
        </p:nvSpPr>
        <p:spPr>
          <a:xfrm>
            <a:off x="395532" y="1672687"/>
            <a:ext cx="8569325" cy="39549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de-DE" b="1" dirty="0">
                <a:cs typeface="Arial" panose="020B0604020202020204" pitchFamily="34" charset="0"/>
              </a:rPr>
              <a:t>Ziele des W-Seminars</a:t>
            </a:r>
          </a:p>
          <a:p>
            <a:pPr marL="44291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>
                <a:cs typeface="Arial" panose="020B0604020202020204" pitchFamily="34" charset="0"/>
              </a:rPr>
              <a:t>Erlernen von </a:t>
            </a:r>
            <a:r>
              <a:rPr lang="de-DE" i="1" dirty="0">
                <a:cs typeface="Arial" panose="020B0604020202020204" pitchFamily="34" charset="0"/>
              </a:rPr>
              <a:t>Methoden wissenschaftlichen Arbeitens</a:t>
            </a:r>
          </a:p>
          <a:p>
            <a:pPr marL="44291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>
                <a:cs typeface="Arial" panose="020B0604020202020204" pitchFamily="34" charset="0"/>
              </a:rPr>
              <a:t>Erstellung einer </a:t>
            </a:r>
            <a:r>
              <a:rPr lang="de-DE" i="1" dirty="0">
                <a:cs typeface="Arial" panose="020B0604020202020204" pitchFamily="34" charset="0"/>
              </a:rPr>
              <a:t>Seminararbeit </a:t>
            </a:r>
            <a:r>
              <a:rPr lang="de-DE" dirty="0">
                <a:cs typeface="Arial" panose="020B0604020202020204" pitchFamily="34" charset="0"/>
              </a:rPr>
              <a:t>und </a:t>
            </a:r>
            <a:r>
              <a:rPr lang="de-DE" i="1" dirty="0">
                <a:cs typeface="Arial" panose="020B0604020202020204" pitchFamily="34" charset="0"/>
              </a:rPr>
              <a:t>Präsentation</a:t>
            </a:r>
            <a:r>
              <a:rPr lang="de-DE" dirty="0">
                <a:cs typeface="Arial" panose="020B0604020202020204" pitchFamily="34" charset="0"/>
              </a:rPr>
              <a:t> der Arbeit</a:t>
            </a:r>
          </a:p>
          <a:p>
            <a:pPr marL="44291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>
                <a:cs typeface="Arial" panose="020B0604020202020204" pitchFamily="34" charset="0"/>
              </a:rPr>
              <a:t>keine abiturrelevanten fachlichen Inhalte zum Rahmenthema, </a:t>
            </a:r>
            <a:br>
              <a:rPr lang="de-DE" dirty="0">
                <a:cs typeface="Arial" panose="020B0604020202020204" pitchFamily="34" charset="0"/>
              </a:rPr>
            </a:br>
            <a:r>
              <a:rPr lang="de-DE" dirty="0">
                <a:cs typeface="Arial" panose="020B0604020202020204" pitchFamily="34" charset="0"/>
              </a:rPr>
              <a:t>sondern </a:t>
            </a:r>
            <a:r>
              <a:rPr lang="de-DE" i="1" dirty="0">
                <a:cs typeface="Arial" panose="020B0604020202020204" pitchFamily="34" charset="0"/>
              </a:rPr>
              <a:t>individuelle Seminarkonzepte </a:t>
            </a:r>
            <a:r>
              <a:rPr lang="de-DE" dirty="0">
                <a:cs typeface="Arial" panose="020B0604020202020204" pitchFamily="34" charset="0"/>
              </a:rPr>
              <a:t>durch die Lehrkräfte</a:t>
            </a:r>
          </a:p>
          <a:p>
            <a:pPr>
              <a:spcAft>
                <a:spcPts val="600"/>
              </a:spcAft>
            </a:pPr>
            <a:endParaRPr lang="de-DE" dirty="0">
              <a:cs typeface="Arial" panose="020B0604020202020204" pitchFamily="34" charset="0"/>
            </a:endParaRPr>
          </a:p>
          <a:p>
            <a:pPr>
              <a:spcAft>
                <a:spcPts val="600"/>
              </a:spcAft>
            </a:pPr>
            <a:r>
              <a:rPr lang="de-DE" b="1" dirty="0">
                <a:cs typeface="Arial" panose="020B0604020202020204" pitchFamily="34" charset="0"/>
              </a:rPr>
              <a:t>Neuakzentuierung im W-Seminar </a:t>
            </a:r>
          </a:p>
          <a:p>
            <a:pPr marL="44291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>
                <a:cs typeface="Arial" panose="020B0604020202020204" pitchFamily="34" charset="0"/>
              </a:rPr>
              <a:t>Stärkung der </a:t>
            </a:r>
            <a:r>
              <a:rPr lang="de-DE" i="1" dirty="0">
                <a:cs typeface="Arial" panose="020B0604020202020204" pitchFamily="34" charset="0"/>
              </a:rPr>
              <a:t>Brückenfunktion</a:t>
            </a:r>
            <a:r>
              <a:rPr lang="de-DE" dirty="0">
                <a:cs typeface="Arial" panose="020B0604020202020204" pitchFamily="34" charset="0"/>
              </a:rPr>
              <a:t> zu Universität und Hochschule: Einblick in Studiengänge und Alltag an Hochschulen im Rahmen der </a:t>
            </a:r>
            <a:r>
              <a:rPr lang="de-DE" i="1" dirty="0">
                <a:cs typeface="Arial" panose="020B0604020202020204" pitchFamily="34" charset="0"/>
              </a:rPr>
              <a:t>Studienorientierung</a:t>
            </a:r>
            <a:r>
              <a:rPr lang="de-DE" dirty="0">
                <a:cs typeface="Arial" panose="020B0604020202020204" pitchFamily="34" charset="0"/>
              </a:rPr>
              <a:t>  </a:t>
            </a:r>
          </a:p>
          <a:p>
            <a:pPr marL="442913" indent="-285750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de-DE" dirty="0">
                <a:cs typeface="Arial" panose="020B0604020202020204" pitchFamily="34" charset="0"/>
              </a:rPr>
              <a:t>seminarübergreifende verbindliche Kompetenzerwartungen: </a:t>
            </a:r>
            <a:r>
              <a:rPr lang="de-DE" i="1" dirty="0">
                <a:cs typeface="Arial" panose="020B0604020202020204" pitchFamily="34" charset="0"/>
              </a:rPr>
              <a:t>Lehrplan</a:t>
            </a:r>
            <a:r>
              <a:rPr lang="de-DE" dirty="0">
                <a:cs typeface="Arial" panose="020B0604020202020204" pitchFamily="34" charset="0"/>
              </a:rPr>
              <a:t> zur Wissenschaftspropädeutik (z.B. Zitiertechniken)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8125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Belegung</a:t>
            </a:r>
            <a:endParaRPr lang="en-GB" altLang="de-DE" b="1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3" y="1218233"/>
            <a:ext cx="8278683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W-Seminar </a:t>
            </a:r>
            <a:endParaRPr lang="en-GB" altLang="de-DE" sz="2000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1C2BE3B7-1E99-4A7A-B09F-E13E0E7C50D7}"/>
              </a:ext>
            </a:extLst>
          </p:cNvPr>
          <p:cNvSpPr/>
          <p:nvPr/>
        </p:nvSpPr>
        <p:spPr>
          <a:xfrm>
            <a:off x="395532" y="1672687"/>
            <a:ext cx="8569325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dirty="0">
              <a:cs typeface="Arial" panose="020B0604020202020204" pitchFamily="34" charset="0"/>
            </a:endParaRPr>
          </a:p>
          <a:p>
            <a:r>
              <a:rPr lang="de-DE" b="1" dirty="0">
                <a:cs typeface="Arial" panose="020B0604020202020204" pitchFamily="34" charset="0"/>
              </a:rPr>
              <a:t>12/1</a:t>
            </a:r>
            <a:endParaRPr lang="de-DE" dirty="0">
              <a:cs typeface="Arial" panose="020B0604020202020204" pitchFamily="34" charset="0"/>
            </a:endParaRPr>
          </a:p>
          <a:p>
            <a:pPr marL="442913" indent="-285750">
              <a:buFont typeface="Arial" panose="020B0604020202020204" pitchFamily="34" charset="0"/>
              <a:buChar char="•"/>
            </a:pPr>
            <a:r>
              <a:rPr lang="de-DE" dirty="0">
                <a:cs typeface="Arial" panose="020B0604020202020204" pitchFamily="34" charset="0"/>
              </a:rPr>
              <a:t>Hinführung zum Rahmenthema, Methoden wissenschaftlichen Arbeitens</a:t>
            </a:r>
          </a:p>
          <a:p>
            <a:pPr marL="442913" indent="-285750">
              <a:buFont typeface="Arial" panose="020B0604020202020204" pitchFamily="34" charset="0"/>
              <a:buChar char="•"/>
            </a:pPr>
            <a:r>
              <a:rPr lang="de-DE" dirty="0">
                <a:cs typeface="Arial" panose="020B0604020202020204" pitchFamily="34" charset="0"/>
              </a:rPr>
              <a:t>Ende 12/1: Festlegung der Themen der Seminararbeiten</a:t>
            </a:r>
          </a:p>
          <a:p>
            <a:pPr marL="442913" indent="-285750">
              <a:buFont typeface="Arial" panose="020B0604020202020204" pitchFamily="34" charset="0"/>
              <a:buChar char="•"/>
            </a:pPr>
            <a:r>
              <a:rPr lang="de-DE" dirty="0">
                <a:cs typeface="Arial" panose="020B0604020202020204" pitchFamily="34" charset="0"/>
              </a:rPr>
              <a:t>mind. 2 kleine Leistungsnachweise (Art und Zahl siehe Seminarkonzept)</a:t>
            </a:r>
          </a:p>
          <a:p>
            <a:endParaRPr lang="de-DE" dirty="0">
              <a:cs typeface="Arial" panose="020B0604020202020204" pitchFamily="34" charset="0"/>
            </a:endParaRPr>
          </a:p>
          <a:p>
            <a:r>
              <a:rPr lang="de-DE" b="1" dirty="0">
                <a:cs typeface="Arial" panose="020B0604020202020204" pitchFamily="34" charset="0"/>
              </a:rPr>
              <a:t>12/2</a:t>
            </a:r>
            <a:endParaRPr lang="de-DE" dirty="0">
              <a:cs typeface="Arial" panose="020B0604020202020204" pitchFamily="34" charset="0"/>
            </a:endParaRPr>
          </a:p>
          <a:p>
            <a:pPr marL="442913" indent="-285750">
              <a:buFont typeface="Arial" panose="020B0604020202020204" pitchFamily="34" charset="0"/>
              <a:buChar char="•"/>
            </a:pPr>
            <a:r>
              <a:rPr lang="de-DE" dirty="0">
                <a:cs typeface="Arial" panose="020B0604020202020204" pitchFamily="34" charset="0"/>
              </a:rPr>
              <a:t>Arbeit am Rahmenthema, selbstständige Arbeit an der Seminararbeit </a:t>
            </a:r>
          </a:p>
          <a:p>
            <a:pPr marL="442913" indent="-285750">
              <a:buFont typeface="Arial" panose="020B0604020202020204" pitchFamily="34" charset="0"/>
              <a:buChar char="•"/>
            </a:pPr>
            <a:r>
              <a:rPr lang="de-DE" dirty="0">
                <a:cs typeface="Arial" panose="020B0604020202020204" pitchFamily="34" charset="0"/>
              </a:rPr>
              <a:t>Ende 12/2: Gliederungsentwurf, Exposé</a:t>
            </a:r>
          </a:p>
          <a:p>
            <a:pPr marL="442913" indent="-285750">
              <a:buFont typeface="Arial" panose="020B0604020202020204" pitchFamily="34" charset="0"/>
              <a:buChar char="•"/>
            </a:pPr>
            <a:r>
              <a:rPr lang="de-DE" dirty="0">
                <a:cs typeface="Arial" panose="020B0604020202020204" pitchFamily="34" charset="0"/>
              </a:rPr>
              <a:t>mind. 2 kleine Leistungsnachweise (Art und Zahl siehe Seminarkonzept)</a:t>
            </a:r>
          </a:p>
          <a:p>
            <a:endParaRPr lang="de-DE" dirty="0">
              <a:cs typeface="Arial" panose="020B0604020202020204" pitchFamily="34" charset="0"/>
            </a:endParaRPr>
          </a:p>
          <a:p>
            <a:r>
              <a:rPr lang="de-DE" b="1" dirty="0">
                <a:cs typeface="Arial" panose="020B0604020202020204" pitchFamily="34" charset="0"/>
              </a:rPr>
              <a:t>13/1 </a:t>
            </a:r>
            <a:r>
              <a:rPr lang="de-DE" b="1">
                <a:cs typeface="Arial" panose="020B0604020202020204" pitchFamily="34" charset="0"/>
              </a:rPr>
              <a:t>(Präsentationshalbjahr)</a:t>
            </a:r>
            <a:endParaRPr lang="de-DE" dirty="0">
              <a:cs typeface="Arial" panose="020B0604020202020204" pitchFamily="34" charset="0"/>
            </a:endParaRPr>
          </a:p>
          <a:p>
            <a:pPr marL="442913" indent="-285750">
              <a:buFont typeface="Arial" panose="020B0604020202020204" pitchFamily="34" charset="0"/>
              <a:buChar char="•"/>
            </a:pPr>
            <a:r>
              <a:rPr lang="de-DE" dirty="0">
                <a:cs typeface="Arial" panose="020B0604020202020204" pitchFamily="34" charset="0"/>
              </a:rPr>
              <a:t>Finalisierung der Seminararbeit, Gesamtüberblick zum Rahmenthema</a:t>
            </a:r>
          </a:p>
          <a:p>
            <a:pPr marL="442913" indent="-285750">
              <a:buFont typeface="Arial" panose="020B0604020202020204" pitchFamily="34" charset="0"/>
              <a:buChar char="•"/>
            </a:pPr>
            <a:r>
              <a:rPr lang="de-DE" dirty="0">
                <a:cs typeface="Arial" panose="020B0604020202020204" pitchFamily="34" charset="0"/>
              </a:rPr>
              <a:t>spätestens am 2. Unterrichtstag im November: Abgabe der Seminararbeit</a:t>
            </a:r>
          </a:p>
          <a:p>
            <a:pPr marL="442913" indent="-285750">
              <a:buFont typeface="Arial" panose="020B0604020202020204" pitchFamily="34" charset="0"/>
              <a:buChar char="•"/>
            </a:pPr>
            <a:r>
              <a:rPr lang="de-DE" dirty="0">
                <a:cs typeface="Arial" panose="020B0604020202020204" pitchFamily="34" charset="0"/>
              </a:rPr>
              <a:t>Präsentation der Seminararbeiten mit Prüfungsgespräch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7584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Belegung</a:t>
            </a:r>
            <a:endParaRPr lang="en-GB" altLang="de-DE" b="1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3" y="1218233"/>
            <a:ext cx="8278683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Vertiefungskurs</a:t>
            </a: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Deutsch / </a:t>
            </a: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Mathematik</a:t>
            </a:r>
            <a:endParaRPr lang="en-GB" altLang="de-DE" sz="2000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</p:txBody>
      </p:sp>
      <p:graphicFrame>
        <p:nvGraphicFramePr>
          <p:cNvPr id="3" name="Diagramm 2"/>
          <p:cNvGraphicFramePr/>
          <p:nvPr>
            <p:extLst>
              <p:ext uri="{D42A27DB-BD31-4B8C-83A1-F6EECF244321}">
                <p14:modId xmlns:p14="http://schemas.microsoft.com/office/powerpoint/2010/main" val="1953680932"/>
              </p:ext>
            </p:extLst>
          </p:nvPr>
        </p:nvGraphicFramePr>
        <p:xfrm>
          <a:off x="270649" y="1426123"/>
          <a:ext cx="8569325" cy="3995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Grafik 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  <p:sp>
        <p:nvSpPr>
          <p:cNvPr id="2" name="Rechteck 1"/>
          <p:cNvSpPr/>
          <p:nvPr/>
        </p:nvSpPr>
        <p:spPr>
          <a:xfrm>
            <a:off x="395533" y="5629365"/>
            <a:ext cx="81965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dirty="0">
                <a:latin typeface="Source Sans Pro"/>
                <a:ea typeface="Calibri" panose="020F0502020204030204" pitchFamily="34" charset="0"/>
                <a:cs typeface="Arial" panose="020B0604020202020204" pitchFamily="34" charset="0"/>
              </a:rPr>
              <a:t>(z.B. „Literarisches Schreiben“ in D oder „Zahlentheorie und Kryptologie“ in M)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121987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Belegung</a:t>
            </a:r>
            <a:endParaRPr lang="en-GB" altLang="de-DE" b="1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4" y="1218233"/>
            <a:ext cx="2823452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Vertiefungskurs</a:t>
            </a: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Deutsch</a:t>
            </a:r>
            <a:endParaRPr lang="en-GB" altLang="de-DE" sz="2000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1C2BE3B7-1E99-4A7A-B09F-E13E0E7C50D7}"/>
              </a:ext>
            </a:extLst>
          </p:cNvPr>
          <p:cNvSpPr/>
          <p:nvPr/>
        </p:nvSpPr>
        <p:spPr>
          <a:xfrm>
            <a:off x="395532" y="1672687"/>
            <a:ext cx="8569325" cy="3780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Aft>
                <a:spcPts val="1000"/>
              </a:spcAft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de-DE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spcAft>
                <a:spcPts val="1000"/>
              </a:spcAft>
              <a:buFont typeface="Arial" panose="020B0604020202020204" pitchFamily="34" charset="0"/>
              <a:buChar char="•"/>
            </a:pPr>
            <a:endParaRPr lang="de-DE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de-DE" dirty="0"/>
          </a:p>
        </p:txBody>
      </p:sp>
      <p:graphicFrame>
        <p:nvGraphicFramePr>
          <p:cNvPr id="12" name="Tabelle 11">
            <a:extLst>
              <a:ext uri="{FF2B5EF4-FFF2-40B4-BE49-F238E27FC236}">
                <a16:creationId xmlns:a16="http://schemas.microsoft.com/office/drawing/2014/main" id="{64107512-C8C3-40A3-BAD7-99D37F261A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870039"/>
              </p:ext>
            </p:extLst>
          </p:nvPr>
        </p:nvGraphicFramePr>
        <p:xfrm>
          <a:off x="463187" y="1825625"/>
          <a:ext cx="4892584" cy="1676400"/>
        </p:xfrm>
        <a:graphic>
          <a:graphicData uri="http://schemas.openxmlformats.org/drawingml/2006/table">
            <a:tbl>
              <a:tblPr firstRow="1" lastRow="1" bandRow="1">
                <a:tableStyleId>{3B4B98B0-60AC-42C2-AFA5-B58CD77FA1E5}</a:tableStyleId>
              </a:tblPr>
              <a:tblGrid>
                <a:gridCol w="2515144">
                  <a:extLst>
                    <a:ext uri="{9D8B030D-6E8A-4147-A177-3AD203B41FA5}">
                      <a16:colId xmlns:a16="http://schemas.microsoft.com/office/drawing/2014/main" val="2570582584"/>
                    </a:ext>
                  </a:extLst>
                </a:gridCol>
                <a:gridCol w="566058">
                  <a:extLst>
                    <a:ext uri="{9D8B030D-6E8A-4147-A177-3AD203B41FA5}">
                      <a16:colId xmlns:a16="http://schemas.microsoft.com/office/drawing/2014/main" val="3649733793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val="2711737637"/>
                    </a:ext>
                  </a:extLst>
                </a:gridCol>
                <a:gridCol w="574765">
                  <a:extLst>
                    <a:ext uri="{9D8B030D-6E8A-4147-A177-3AD203B41FA5}">
                      <a16:colId xmlns:a16="http://schemas.microsoft.com/office/drawing/2014/main" val="292254406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4050002622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Fach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12/1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12/2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13/1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13/2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82772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Fremdsprache 1 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350683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Fremdsprache 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C00000"/>
                          </a:solidFill>
                        </a:rPr>
                        <a:t>--</a:t>
                      </a:r>
                      <a:endParaRPr lang="de-DE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C00000"/>
                          </a:solidFill>
                        </a:rPr>
                        <a:t>--</a:t>
                      </a:r>
                      <a:endParaRPr lang="de-DE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99202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Vertiefungskurs Deutsch</a:t>
                      </a:r>
                      <a:endParaRPr lang="de-DE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de-DE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de-DE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6273238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Summe </a:t>
                      </a:r>
                      <a:endParaRPr lang="de-DE" sz="1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+2</a:t>
                      </a:r>
                      <a:endParaRPr lang="de-DE" sz="1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+2</a:t>
                      </a:r>
                      <a:endParaRPr lang="de-DE" sz="1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-3</a:t>
                      </a:r>
                      <a:endParaRPr lang="de-DE" sz="1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-3</a:t>
                      </a:r>
                      <a:endParaRPr lang="de-DE" sz="1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051609"/>
                  </a:ext>
                </a:extLst>
              </a:tr>
            </a:tbl>
          </a:graphicData>
        </a:graphic>
      </p:graphicFrame>
      <p:graphicFrame>
        <p:nvGraphicFramePr>
          <p:cNvPr id="13" name="Tabelle 12">
            <a:extLst>
              <a:ext uri="{FF2B5EF4-FFF2-40B4-BE49-F238E27FC236}">
                <a16:creationId xmlns:a16="http://schemas.microsoft.com/office/drawing/2014/main" id="{F35BD960-70EE-4041-A2AD-D2C9F7C1AC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2337798"/>
              </p:ext>
            </p:extLst>
          </p:nvPr>
        </p:nvGraphicFramePr>
        <p:xfrm>
          <a:off x="493664" y="4377766"/>
          <a:ext cx="4879525" cy="1859280"/>
        </p:xfrm>
        <a:graphic>
          <a:graphicData uri="http://schemas.openxmlformats.org/drawingml/2006/table">
            <a:tbl>
              <a:tblPr firstRow="1" lastRow="1" bandRow="1">
                <a:tableStyleId>{3B4B98B0-60AC-42C2-AFA5-B58CD77FA1E5}</a:tableStyleId>
              </a:tblPr>
              <a:tblGrid>
                <a:gridCol w="2502085">
                  <a:extLst>
                    <a:ext uri="{9D8B030D-6E8A-4147-A177-3AD203B41FA5}">
                      <a16:colId xmlns:a16="http://schemas.microsoft.com/office/drawing/2014/main" val="2570582584"/>
                    </a:ext>
                  </a:extLst>
                </a:gridCol>
                <a:gridCol w="566057">
                  <a:extLst>
                    <a:ext uri="{9D8B030D-6E8A-4147-A177-3AD203B41FA5}">
                      <a16:colId xmlns:a16="http://schemas.microsoft.com/office/drawing/2014/main" val="3649733793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val="2711737637"/>
                    </a:ext>
                  </a:extLst>
                </a:gridCol>
                <a:gridCol w="583474">
                  <a:extLst>
                    <a:ext uri="{9D8B030D-6E8A-4147-A177-3AD203B41FA5}">
                      <a16:colId xmlns:a16="http://schemas.microsoft.com/office/drawing/2014/main" val="2922544063"/>
                    </a:ext>
                  </a:extLst>
                </a:gridCol>
                <a:gridCol w="600892">
                  <a:extLst>
                    <a:ext uri="{9D8B030D-6E8A-4147-A177-3AD203B41FA5}">
                      <a16:colId xmlns:a16="http://schemas.microsoft.com/office/drawing/2014/main" val="4050002622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Fach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12/1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12/2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13/1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13/2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382772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Naturwissenschaft 1 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1350683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Naturwissenschaft 2 bzw. (spät beginnende) Informatik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C00000"/>
                          </a:solidFill>
                        </a:rPr>
                        <a:t>--</a:t>
                      </a:r>
                      <a:endParaRPr lang="de-DE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C00000"/>
                          </a:solidFill>
                        </a:rPr>
                        <a:t>--</a:t>
                      </a:r>
                      <a:endParaRPr lang="de-DE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299202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Vertiefungskurs Mathematik</a:t>
                      </a:r>
                      <a:endParaRPr lang="de-DE" sz="14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de-DE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de-DE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06273238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Summe </a:t>
                      </a:r>
                      <a:endParaRPr lang="de-DE" sz="1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+2</a:t>
                      </a:r>
                      <a:endParaRPr lang="de-DE" sz="1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+2</a:t>
                      </a:r>
                      <a:endParaRPr lang="de-DE" sz="1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-3</a:t>
                      </a:r>
                      <a:endParaRPr lang="de-DE" sz="1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-3</a:t>
                      </a:r>
                      <a:endParaRPr lang="de-DE" sz="14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0051609"/>
                  </a:ext>
                </a:extLst>
              </a:tr>
            </a:tbl>
          </a:graphicData>
        </a:graphic>
      </p:graphicFrame>
      <p:sp>
        <p:nvSpPr>
          <p:cNvPr id="6" name="Geschweifte Klammer rechts 5"/>
          <p:cNvSpPr/>
          <p:nvPr/>
        </p:nvSpPr>
        <p:spPr>
          <a:xfrm>
            <a:off x="5471321" y="2412389"/>
            <a:ext cx="264461" cy="2824629"/>
          </a:xfrm>
          <a:prstGeom prst="rightBrace">
            <a:avLst>
              <a:gd name="adj1" fmla="val 8333"/>
              <a:gd name="adj2" fmla="val 48365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7" name="Rechteck 6"/>
          <p:cNvSpPr/>
          <p:nvPr/>
        </p:nvSpPr>
        <p:spPr>
          <a:xfrm>
            <a:off x="6135058" y="2647059"/>
            <a:ext cx="2522798" cy="109912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>
                <a:solidFill>
                  <a:schemeClr val="tx1"/>
                </a:solidFill>
              </a:rPr>
              <a:t>Mögliche Entlastung</a:t>
            </a:r>
          </a:p>
          <a:p>
            <a:pPr algn="ctr"/>
            <a:r>
              <a:rPr lang="de-DE" sz="1600" dirty="0">
                <a:solidFill>
                  <a:schemeClr val="tx1"/>
                </a:solidFill>
              </a:rPr>
              <a:t>höhere Belegung in Q12,</a:t>
            </a:r>
          </a:p>
          <a:p>
            <a:pPr algn="ctr"/>
            <a:r>
              <a:rPr lang="de-DE" sz="1600" dirty="0">
                <a:solidFill>
                  <a:schemeClr val="tx1"/>
                </a:solidFill>
              </a:rPr>
              <a:t>niedrigere Belegung in </a:t>
            </a:r>
            <a:r>
              <a:rPr lang="de-DE" sz="1600" dirty="0" err="1">
                <a:solidFill>
                  <a:schemeClr val="tx1"/>
                </a:solidFill>
              </a:rPr>
              <a:t>Q13</a:t>
            </a:r>
            <a:endParaRPr lang="de-DE" sz="1600" dirty="0">
              <a:solidFill>
                <a:schemeClr val="tx1"/>
              </a:solidFill>
            </a:endParaRP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2" y="3746186"/>
            <a:ext cx="3269502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Vertiefungskurs</a:t>
            </a: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Mathematik</a:t>
            </a:r>
            <a:endParaRPr lang="en-GB" altLang="de-DE" sz="2000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4" name="Rechteck 13"/>
          <p:cNvSpPr/>
          <p:nvPr/>
        </p:nvSpPr>
        <p:spPr>
          <a:xfrm>
            <a:off x="6135058" y="3986887"/>
            <a:ext cx="2522798" cy="109912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Ebenfalls möglich: Vertiefungskurs zusätzlich zu FS2/NW2/</a:t>
            </a:r>
            <a:r>
              <a:rPr lang="de-DE" sz="1600" dirty="0" err="1">
                <a:solidFill>
                  <a:schemeClr val="tx1"/>
                </a:solidFill>
              </a:rPr>
              <a:t>Inf</a:t>
            </a:r>
            <a:r>
              <a:rPr lang="de-DE" sz="1600" dirty="0">
                <a:solidFill>
                  <a:schemeClr val="tx1"/>
                </a:solidFill>
              </a:rPr>
              <a:t> in Q13 belegen</a:t>
            </a:r>
          </a:p>
        </p:txBody>
      </p:sp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943046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Belegung</a:t>
            </a:r>
            <a:endParaRPr lang="en-GB" altLang="de-DE" b="1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3" y="1218233"/>
            <a:ext cx="8278683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Freiwillige</a:t>
            </a: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Belegung</a:t>
            </a:r>
            <a:endParaRPr lang="en-GB" altLang="de-DE" sz="2000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</p:txBody>
      </p:sp>
      <p:graphicFrame>
        <p:nvGraphicFramePr>
          <p:cNvPr id="6" name="Tabelle 7">
            <a:extLst>
              <a:ext uri="{FF2B5EF4-FFF2-40B4-BE49-F238E27FC236}">
                <a16:creationId xmlns:a16="http://schemas.microsoft.com/office/drawing/2014/main" id="{D7D3094B-3348-4952-88B5-0CC67FB25DC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20192363"/>
              </p:ext>
            </p:extLst>
          </p:nvPr>
        </p:nvGraphicFramePr>
        <p:xfrm>
          <a:off x="554882" y="1763580"/>
          <a:ext cx="8119334" cy="50901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922652">
                  <a:extLst>
                    <a:ext uri="{9D8B030D-6E8A-4147-A177-3AD203B41FA5}">
                      <a16:colId xmlns:a16="http://schemas.microsoft.com/office/drawing/2014/main" val="1347001405"/>
                    </a:ext>
                  </a:extLst>
                </a:gridCol>
                <a:gridCol w="6264320">
                  <a:extLst>
                    <a:ext uri="{9D8B030D-6E8A-4147-A177-3AD203B41FA5}">
                      <a16:colId xmlns:a16="http://schemas.microsoft.com/office/drawing/2014/main" val="1172481008"/>
                    </a:ext>
                  </a:extLst>
                </a:gridCol>
                <a:gridCol w="932362">
                  <a:extLst>
                    <a:ext uri="{9D8B030D-6E8A-4147-A177-3AD203B41FA5}">
                      <a16:colId xmlns:a16="http://schemas.microsoft.com/office/drawing/2014/main" val="1782613479"/>
                    </a:ext>
                  </a:extLst>
                </a:gridCol>
              </a:tblGrid>
              <a:tr h="356483">
                <a:tc>
                  <a:txBody>
                    <a:bodyPr/>
                    <a:lstStyle/>
                    <a:p>
                      <a:r>
                        <a:rPr lang="de-DE" sz="1600" dirty="0" err="1"/>
                        <a:t>Jgst</a:t>
                      </a:r>
                      <a:r>
                        <a:rPr lang="de-DE" sz="1600" dirty="0"/>
                        <a:t>.</a:t>
                      </a:r>
                      <a:endParaRPr lang="de-DE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Fach</a:t>
                      </a:r>
                      <a:endParaRPr lang="de-DE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de-DE" sz="1400" dirty="0"/>
                        <a:t>Wochen-stunden</a:t>
                      </a:r>
                      <a:endParaRPr lang="de-DE" sz="14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325914"/>
                  </a:ext>
                </a:extLst>
              </a:tr>
              <a:tr h="901693">
                <a:tc>
                  <a:txBody>
                    <a:bodyPr/>
                    <a:lstStyle/>
                    <a:p>
                      <a:r>
                        <a:rPr lang="de-DE" sz="1600" dirty="0"/>
                        <a:t>nur Q12</a:t>
                      </a:r>
                      <a:endParaRPr lang="de-DE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/>
                        <a:t>Vertiefungskurs Deutsch (ohne Wahlpflichtfunktion)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/>
                        <a:t>Vertiefungskurs Mathematik (ohne</a:t>
                      </a:r>
                      <a:r>
                        <a:rPr lang="de-DE" sz="1600" baseline="0" dirty="0"/>
                        <a:t> Wahlpflichtfunktion)</a:t>
                      </a:r>
                      <a:endParaRPr lang="de-DE" sz="1600" dirty="0"/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b="1" u="sng" dirty="0">
                          <a:solidFill>
                            <a:schemeClr val="tx1"/>
                          </a:solidFill>
                        </a:rPr>
                        <a:t>Fächer des Zusatzangebots</a:t>
                      </a:r>
                      <a:endParaRPr lang="de-DE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b="0" dirty="0">
                          <a:solidFill>
                            <a:schemeClr val="tx1"/>
                          </a:solidFill>
                        </a:rPr>
                        <a:t>Psychologie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b="0" dirty="0">
                          <a:solidFill>
                            <a:schemeClr val="tx1"/>
                          </a:solidFill>
                        </a:rPr>
                        <a:t>Theater und Film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b="0" dirty="0">
                          <a:solidFill>
                            <a:schemeClr val="tx1"/>
                          </a:solidFill>
                        </a:rPr>
                        <a:t>Tanz- und </a:t>
                      </a:r>
                      <a:r>
                        <a:rPr lang="de-DE" sz="1600" b="0" dirty="0" err="1">
                          <a:solidFill>
                            <a:schemeClr val="tx1"/>
                          </a:solidFill>
                        </a:rPr>
                        <a:t>Bewegungskünstetheater</a:t>
                      </a:r>
                      <a:endParaRPr lang="de-DE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/>
                        <a:t>Sport und Gesellschaft (Übungsleiter C Breitensport)</a:t>
                      </a:r>
                      <a:endParaRPr lang="de-DE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b="0" dirty="0">
                          <a:solidFill>
                            <a:schemeClr val="tx1"/>
                          </a:solidFill>
                        </a:rPr>
                        <a:t>Ernährungslehre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b="0" dirty="0">
                          <a:solidFill>
                            <a:schemeClr val="tx1"/>
                          </a:solidFill>
                        </a:rPr>
                        <a:t>Instrumentalensemble</a:t>
                      </a:r>
                      <a:r>
                        <a:rPr lang="de-DE" sz="16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b="0" baseline="0" dirty="0">
                          <a:solidFill>
                            <a:schemeClr val="tx1"/>
                          </a:solidFill>
                        </a:rPr>
                        <a:t>Vokalensemble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2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2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de-DE" sz="1600" dirty="0"/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de-DE" sz="1600" dirty="0"/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de-DE" sz="1600" dirty="0"/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de-DE" sz="1600" dirty="0"/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je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67805173"/>
                  </a:ext>
                </a:extLst>
              </a:tr>
              <a:tr h="1237206">
                <a:tc>
                  <a:txBody>
                    <a:bodyPr/>
                    <a:lstStyle/>
                    <a:p>
                      <a:endParaRPr lang="de-DE" sz="1600" dirty="0"/>
                    </a:p>
                    <a:p>
                      <a:r>
                        <a:rPr lang="de-DE" sz="1600" dirty="0"/>
                        <a:t>Q13</a:t>
                      </a:r>
                      <a:endParaRPr lang="de-DE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de-DE" sz="1600" b="1" u="sng" dirty="0">
                        <a:solidFill>
                          <a:schemeClr val="tx1"/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b="1" u="sng" dirty="0">
                          <a:solidFill>
                            <a:schemeClr val="tx1"/>
                          </a:solidFill>
                        </a:rPr>
                        <a:t>Fächer des Zusatzangebots</a:t>
                      </a:r>
                      <a:r>
                        <a:rPr lang="de-DE" sz="1600" b="1" dirty="0">
                          <a:solidFill>
                            <a:schemeClr val="tx1"/>
                          </a:solidFill>
                        </a:rPr>
                        <a:t/>
                      </a:r>
                      <a:br>
                        <a:rPr lang="de-DE" sz="16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de-DE" sz="1600" b="0" dirty="0">
                          <a:solidFill>
                            <a:schemeClr val="tx1"/>
                          </a:solidFill>
                        </a:rPr>
                        <a:t>siehe oben, aber deutlich reduziert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endParaRPr lang="de-DE" sz="1600" kern="1200" dirty="0"/>
                    </a:p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de-DE" sz="1600" kern="1200" dirty="0"/>
                        <a:t>2</a:t>
                      </a:r>
                    </a:p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endParaRPr lang="de-DE" sz="16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de-DE" sz="1600" dirty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de-DE" sz="1600" dirty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de-DE" sz="1600" dirty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de-DE" sz="1600" dirty="0">
                        <a:latin typeface="+mn-lt"/>
                        <a:cs typeface="Arial" panose="020B0604020202020204" pitchFamily="34" charset="0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de-DE" sz="16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319621"/>
                  </a:ext>
                </a:extLst>
              </a:tr>
            </a:tbl>
          </a:graphicData>
        </a:graphic>
      </p:graphicFrame>
      <p:sp>
        <p:nvSpPr>
          <p:cNvPr id="7" name="Rechteck 6"/>
          <p:cNvSpPr/>
          <p:nvPr/>
        </p:nvSpPr>
        <p:spPr>
          <a:xfrm>
            <a:off x="2492382" y="5680708"/>
            <a:ext cx="4084983" cy="59634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In </a:t>
            </a:r>
            <a:r>
              <a:rPr lang="de-DE" sz="1600" dirty="0" err="1">
                <a:solidFill>
                  <a:schemeClr val="tx1"/>
                </a:solidFill>
              </a:rPr>
              <a:t>Q13</a:t>
            </a:r>
            <a:r>
              <a:rPr lang="de-DE" sz="1600" dirty="0">
                <a:solidFill>
                  <a:schemeClr val="tx1"/>
                </a:solidFill>
              </a:rPr>
              <a:t> zudem </a:t>
            </a:r>
            <a:r>
              <a:rPr lang="de-DE" sz="1600" b="1" dirty="0">
                <a:solidFill>
                  <a:schemeClr val="tx1"/>
                </a:solidFill>
              </a:rPr>
              <a:t>einstündige Differenzierungsstunden</a:t>
            </a:r>
            <a:r>
              <a:rPr lang="de-DE" sz="1600" dirty="0">
                <a:solidFill>
                  <a:schemeClr val="tx1"/>
                </a:solidFill>
              </a:rPr>
              <a:t> in D/M</a:t>
            </a: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  <p:sp>
        <p:nvSpPr>
          <p:cNvPr id="9" name="Geschweifte Klammer rechts 8"/>
          <p:cNvSpPr/>
          <p:nvPr/>
        </p:nvSpPr>
        <p:spPr>
          <a:xfrm>
            <a:off x="7634124" y="2896346"/>
            <a:ext cx="45719" cy="1975332"/>
          </a:xfrm>
          <a:prstGeom prst="rightBrace">
            <a:avLst>
              <a:gd name="adj1" fmla="val 8333"/>
              <a:gd name="adj2" fmla="val 48365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2362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Die </a:t>
            </a: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Profil</a:t>
            </a:r>
            <a:r>
              <a:rPr lang="en-GB" altLang="de-DE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- und </a:t>
            </a: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Leistungsstufe</a:t>
            </a:r>
            <a:r>
              <a:rPr lang="en-GB" altLang="de-DE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(</a:t>
            </a: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PuLSt</a:t>
            </a:r>
            <a:r>
              <a:rPr lang="en-GB" altLang="de-DE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)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5C62F093-1FFC-4A6C-9E00-C4D1D0D1FD8E}"/>
              </a:ext>
            </a:extLst>
          </p:cNvPr>
          <p:cNvSpPr txBox="1"/>
          <p:nvPr/>
        </p:nvSpPr>
        <p:spPr>
          <a:xfrm>
            <a:off x="2824251" y="3031612"/>
            <a:ext cx="3525625" cy="12003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GB" altLang="de-DE" sz="2400" b="1" dirty="0">
                <a:solidFill>
                  <a:srgbClr val="000000"/>
                </a:solidFill>
                <a:cs typeface="Arial" panose="020B0604020202020204" pitchFamily="34" charset="0"/>
              </a:rPr>
              <a:t>Abitur </a:t>
            </a:r>
            <a:r>
              <a:rPr lang="en-GB" altLang="de-DE" sz="2400" b="1" dirty="0" err="1">
                <a:solidFill>
                  <a:srgbClr val="000000"/>
                </a:solidFill>
                <a:cs typeface="Arial" panose="020B0604020202020204" pitchFamily="34" charset="0"/>
              </a:rPr>
              <a:t>als</a:t>
            </a:r>
            <a:r>
              <a:rPr lang="en-GB" altLang="de-DE" sz="2400" b="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br>
              <a:rPr lang="en-GB" altLang="de-DE" sz="2400" b="1" dirty="0">
                <a:solidFill>
                  <a:srgbClr val="000000"/>
                </a:solidFill>
                <a:cs typeface="Arial" panose="020B0604020202020204" pitchFamily="34" charset="0"/>
              </a:rPr>
            </a:br>
            <a:r>
              <a:rPr lang="en-GB" altLang="de-DE" sz="2400" b="1" dirty="0" err="1">
                <a:solidFill>
                  <a:srgbClr val="000000"/>
                </a:solidFill>
                <a:cs typeface="Arial" panose="020B0604020202020204" pitchFamily="34" charset="0"/>
              </a:rPr>
              <a:t>Allgemeine</a:t>
            </a:r>
            <a:r>
              <a:rPr lang="en-GB" altLang="de-DE" sz="2400" b="1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GB" altLang="de-DE" sz="2400" b="1" dirty="0" err="1">
                <a:solidFill>
                  <a:srgbClr val="000000"/>
                </a:solidFill>
                <a:cs typeface="Arial" panose="020B0604020202020204" pitchFamily="34" charset="0"/>
              </a:rPr>
              <a:t>Hochschulreife</a:t>
            </a:r>
            <a:endParaRPr lang="en-GB" altLang="de-DE" sz="2400" b="1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AFD2B4BF-B26A-4608-A22D-0A88CB41DB20}"/>
              </a:ext>
            </a:extLst>
          </p:cNvPr>
          <p:cNvSpPr/>
          <p:nvPr/>
        </p:nvSpPr>
        <p:spPr>
          <a:xfrm>
            <a:off x="775913" y="3864990"/>
            <a:ext cx="2377440" cy="2305907"/>
          </a:xfrm>
          <a:prstGeom prst="ellipse">
            <a:avLst/>
          </a:prstGeom>
          <a:solidFill>
            <a:srgbClr val="D7B9E5"/>
          </a:solidFill>
          <a:ln>
            <a:solidFill>
              <a:srgbClr val="D7B9E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9970E631-C26C-4734-9733-D4DF6B46299C}"/>
              </a:ext>
            </a:extLst>
          </p:cNvPr>
          <p:cNvSpPr txBox="1"/>
          <p:nvPr/>
        </p:nvSpPr>
        <p:spPr>
          <a:xfrm>
            <a:off x="1065473" y="4459631"/>
            <a:ext cx="179831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GB" altLang="de-DE" dirty="0" err="1">
                <a:solidFill>
                  <a:srgbClr val="000000"/>
                </a:solidFill>
                <a:cs typeface="Arial" panose="020B0604020202020204" pitchFamily="34" charset="0"/>
              </a:rPr>
              <a:t>b</a:t>
            </a:r>
            <a:r>
              <a:rPr lang="en-GB" altLang="de-DE" sz="1800" dirty="0" err="1">
                <a:solidFill>
                  <a:srgbClr val="000000"/>
                </a:solidFill>
                <a:cs typeface="Arial" panose="020B0604020202020204" pitchFamily="34" charset="0"/>
              </a:rPr>
              <a:t>reite</a:t>
            </a:r>
            <a:r>
              <a:rPr lang="en-GB" altLang="de-DE" sz="1800" dirty="0">
                <a:solidFill>
                  <a:srgbClr val="000000"/>
                </a:solidFill>
                <a:cs typeface="Arial" panose="020B0604020202020204" pitchFamily="34" charset="0"/>
              </a:rPr>
              <a:t> und </a:t>
            </a:r>
            <a:r>
              <a:rPr lang="en-GB" altLang="de-DE" sz="1800" dirty="0" err="1">
                <a:solidFill>
                  <a:srgbClr val="000000"/>
                </a:solidFill>
                <a:cs typeface="Arial" panose="020B0604020202020204" pitchFamily="34" charset="0"/>
              </a:rPr>
              <a:t>vertiefte</a:t>
            </a:r>
            <a:r>
              <a:rPr lang="en-GB" altLang="de-DE" sz="1800" dirty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  <a:r>
              <a:rPr lang="en-GB" altLang="de-DE" sz="1800" dirty="0" err="1">
                <a:solidFill>
                  <a:srgbClr val="000000"/>
                </a:solidFill>
                <a:cs typeface="Arial" panose="020B0604020202020204" pitchFamily="34" charset="0"/>
              </a:rPr>
              <a:t>Allgemein-bildung</a:t>
            </a:r>
            <a:endParaRPr lang="en-GB" altLang="de-DE" sz="18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6632C94D-D5E3-41EB-AF76-5198C2575E41}"/>
              </a:ext>
            </a:extLst>
          </p:cNvPr>
          <p:cNvSpPr/>
          <p:nvPr/>
        </p:nvSpPr>
        <p:spPr>
          <a:xfrm>
            <a:off x="746155" y="1244338"/>
            <a:ext cx="2377440" cy="224416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C4C6E657-BFB4-4D44-801F-270D9D1F656E}"/>
              </a:ext>
            </a:extLst>
          </p:cNvPr>
          <p:cNvSpPr/>
          <p:nvPr/>
        </p:nvSpPr>
        <p:spPr>
          <a:xfrm>
            <a:off x="6080289" y="3864990"/>
            <a:ext cx="2347749" cy="2305907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>
            <a:extLst>
              <a:ext uri="{FF2B5EF4-FFF2-40B4-BE49-F238E27FC236}">
                <a16:creationId xmlns:a16="http://schemas.microsoft.com/office/drawing/2014/main" id="{EE195ACA-9E48-4A1E-8AFD-23EBAB6D5B1E}"/>
              </a:ext>
            </a:extLst>
          </p:cNvPr>
          <p:cNvSpPr/>
          <p:nvPr/>
        </p:nvSpPr>
        <p:spPr>
          <a:xfrm>
            <a:off x="6080289" y="1244338"/>
            <a:ext cx="2347683" cy="2244166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EF5EC8B6-4EA0-4F8C-A26F-E94D36662A6C}"/>
              </a:ext>
            </a:extLst>
          </p:cNvPr>
          <p:cNvSpPr txBox="1"/>
          <p:nvPr/>
        </p:nvSpPr>
        <p:spPr>
          <a:xfrm>
            <a:off x="6340159" y="1898475"/>
            <a:ext cx="179831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GB" altLang="de-DE" sz="1800" dirty="0" err="1">
                <a:solidFill>
                  <a:srgbClr val="000000"/>
                </a:solidFill>
                <a:cs typeface="Arial" panose="020B0604020202020204" pitchFamily="34" charset="0"/>
              </a:rPr>
              <a:t>Studien</a:t>
            </a:r>
            <a:r>
              <a:rPr lang="en-GB" altLang="de-DE" sz="1800" dirty="0">
                <a:solidFill>
                  <a:srgbClr val="000000"/>
                </a:solidFill>
                <a:cs typeface="Arial" panose="020B0604020202020204" pitchFamily="34" charset="0"/>
              </a:rPr>
              <a:t>- und </a:t>
            </a:r>
            <a:r>
              <a:rPr lang="en-GB" altLang="de-DE" sz="1800" dirty="0" err="1">
                <a:solidFill>
                  <a:srgbClr val="000000"/>
                </a:solidFill>
                <a:cs typeface="Arial" panose="020B0604020202020204" pitchFamily="34" charset="0"/>
              </a:rPr>
              <a:t>Berufs-orientierung</a:t>
            </a:r>
            <a:endParaRPr lang="en-GB" altLang="de-DE" sz="18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D1EAECE3-02C6-4D74-A524-DAA17FA9B908}"/>
              </a:ext>
            </a:extLst>
          </p:cNvPr>
          <p:cNvSpPr txBox="1"/>
          <p:nvPr/>
        </p:nvSpPr>
        <p:spPr>
          <a:xfrm>
            <a:off x="845584" y="2041733"/>
            <a:ext cx="2307769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GB" altLang="de-DE" dirty="0" err="1">
                <a:solidFill>
                  <a:srgbClr val="000000"/>
                </a:solidFill>
                <a:cs typeface="Arial" panose="020B0604020202020204" pitchFamily="34" charset="0"/>
              </a:rPr>
              <a:t>individuelle</a:t>
            </a:r>
            <a:r>
              <a:rPr lang="en-GB" altLang="de-DE" dirty="0">
                <a:solidFill>
                  <a:srgbClr val="000000"/>
                </a:solidFill>
                <a:cs typeface="Arial" panose="020B0604020202020204" pitchFamily="34" charset="0"/>
              </a:rPr>
              <a:t> Wahl</a:t>
            </a:r>
            <a:r>
              <a:rPr lang="en-GB" altLang="de-DE" sz="1800" dirty="0">
                <a:solidFill>
                  <a:srgbClr val="000000"/>
                </a:solidFill>
                <a:cs typeface="Arial" panose="020B0604020202020204" pitchFamily="34" charset="0"/>
              </a:rPr>
              <a:t>-</a:t>
            </a:r>
            <a:r>
              <a:rPr lang="en-GB" altLang="de-DE" sz="1800" dirty="0" err="1">
                <a:solidFill>
                  <a:srgbClr val="000000"/>
                </a:solidFill>
                <a:cs typeface="Arial" panose="020B0604020202020204" pitchFamily="34" charset="0"/>
              </a:rPr>
              <a:t>möglichkeiten</a:t>
            </a:r>
            <a:endParaRPr lang="en-GB" altLang="de-DE" sz="1800" dirty="0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 eaLnBrk="1" hangingPunct="1">
              <a:lnSpc>
                <a:spcPct val="100000"/>
              </a:lnSpc>
            </a:pPr>
            <a:endParaRPr lang="en-GB" altLang="de-DE" sz="18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66F9DF48-55CD-4B28-933D-442B36DFCF62}"/>
              </a:ext>
            </a:extLst>
          </p:cNvPr>
          <p:cNvSpPr txBox="1"/>
          <p:nvPr/>
        </p:nvSpPr>
        <p:spPr>
          <a:xfrm>
            <a:off x="6166805" y="4691234"/>
            <a:ext cx="230776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lnSpc>
                <a:spcPct val="100000"/>
              </a:lnSpc>
            </a:pPr>
            <a:r>
              <a:rPr lang="en-GB" altLang="de-DE" sz="1800" dirty="0" err="1">
                <a:solidFill>
                  <a:srgbClr val="000000"/>
                </a:solidFill>
                <a:cs typeface="Arial" panose="020B0604020202020204" pitchFamily="34" charset="0"/>
              </a:rPr>
              <a:t>Flexibilität</a:t>
            </a:r>
            <a:r>
              <a:rPr lang="en-GB" altLang="de-DE" sz="1800" dirty="0">
                <a:solidFill>
                  <a:srgbClr val="000000"/>
                </a:solidFill>
                <a:cs typeface="Arial" panose="020B0604020202020204" pitchFamily="34" charset="0"/>
              </a:rPr>
              <a:t> in der </a:t>
            </a:r>
            <a:r>
              <a:rPr lang="en-GB" altLang="de-DE" sz="1800" dirty="0" err="1">
                <a:solidFill>
                  <a:srgbClr val="000000"/>
                </a:solidFill>
                <a:cs typeface="Arial" panose="020B0604020202020204" pitchFamily="34" charset="0"/>
              </a:rPr>
              <a:t>Abiturprüfung</a:t>
            </a:r>
            <a:endParaRPr lang="en-GB" altLang="de-DE" sz="1800" dirty="0">
              <a:solidFill>
                <a:srgbClr val="000000"/>
              </a:solidFill>
              <a:cs typeface="Arial" panose="020B0604020202020204" pitchFamily="34" charset="0"/>
            </a:endParaRPr>
          </a:p>
        </p:txBody>
      </p:sp>
      <p:pic>
        <p:nvPicPr>
          <p:cNvPr id="14" name="Grafik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9967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Belegung</a:t>
            </a:r>
            <a:endParaRPr lang="en-GB" altLang="de-DE" b="1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3" y="1218233"/>
            <a:ext cx="8278683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Differenzierungsstunden</a:t>
            </a: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Deutsch / </a:t>
            </a: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Mathematik</a:t>
            </a: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(in Q13)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F91567BB-5DA3-4184-BC81-70269AD479C2}"/>
              </a:ext>
            </a:extLst>
          </p:cNvPr>
          <p:cNvSpPr txBox="1"/>
          <p:nvPr/>
        </p:nvSpPr>
        <p:spPr>
          <a:xfrm>
            <a:off x="454729" y="2595513"/>
            <a:ext cx="8104385" cy="3111578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60960" tIns="60960" rIns="60960" bIns="60960" numCol="1" spcCol="1270" anchor="ctr" anchorCtr="0">
            <a:noAutofit/>
          </a:bodyPr>
          <a:lstStyle/>
          <a:p>
            <a:pPr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de-DE" i="1" dirty="0">
              <a:solidFill>
                <a:schemeClr val="tx1"/>
              </a:solidFill>
            </a:endParaRPr>
          </a:p>
          <a:p>
            <a:pPr marL="285750" indent="-28575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chemeClr val="tx1"/>
                </a:solidFill>
              </a:rPr>
              <a:t>insbesondere für </a:t>
            </a:r>
            <a:r>
              <a:rPr lang="de-DE" sz="2400" i="1" dirty="0">
                <a:solidFill>
                  <a:schemeClr val="tx1"/>
                </a:solidFill>
              </a:rPr>
              <a:t>leistungsschwächere </a:t>
            </a:r>
            <a:r>
              <a:rPr lang="de-DE" sz="2400" dirty="0">
                <a:solidFill>
                  <a:schemeClr val="tx1"/>
                </a:solidFill>
              </a:rPr>
              <a:t>Schülerinnen und Schüler</a:t>
            </a:r>
            <a:endParaRPr lang="de-DE" sz="2400" i="1" dirty="0">
              <a:solidFill>
                <a:schemeClr val="tx1"/>
              </a:solidFill>
            </a:endParaRPr>
          </a:p>
          <a:p>
            <a:pPr marL="285750" indent="-28575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chemeClr val="tx1"/>
                </a:solidFill>
              </a:rPr>
              <a:t>zusätzliche </a:t>
            </a:r>
            <a:r>
              <a:rPr lang="de-DE" sz="2400" i="1" dirty="0">
                <a:solidFill>
                  <a:schemeClr val="tx1"/>
                </a:solidFill>
              </a:rPr>
              <a:t>Übung </a:t>
            </a:r>
            <a:r>
              <a:rPr lang="de-DE" sz="2400" dirty="0">
                <a:solidFill>
                  <a:schemeClr val="tx1"/>
                </a:solidFill>
              </a:rPr>
              <a:t>und Wiederholung</a:t>
            </a:r>
          </a:p>
          <a:p>
            <a:pPr marL="285750" indent="-28575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de-DE" sz="2400" i="1" dirty="0">
                <a:solidFill>
                  <a:schemeClr val="tx1"/>
                </a:solidFill>
              </a:rPr>
              <a:t>keine </a:t>
            </a:r>
            <a:r>
              <a:rPr lang="de-DE" sz="2400" dirty="0">
                <a:solidFill>
                  <a:schemeClr val="tx1"/>
                </a:solidFill>
              </a:rPr>
              <a:t>Leistungsnachweise -&gt; </a:t>
            </a:r>
            <a:r>
              <a:rPr lang="de-DE" sz="2400" i="1" dirty="0">
                <a:solidFill>
                  <a:schemeClr val="tx1"/>
                </a:solidFill>
              </a:rPr>
              <a:t>keine</a:t>
            </a:r>
            <a:r>
              <a:rPr lang="de-DE" sz="2400" dirty="0">
                <a:solidFill>
                  <a:schemeClr val="tx1"/>
                </a:solidFill>
              </a:rPr>
              <a:t> Halbjahresleistungen</a:t>
            </a:r>
          </a:p>
          <a:p>
            <a:pPr marL="285750" indent="-28575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de-DE" sz="2400" dirty="0">
                <a:solidFill>
                  <a:schemeClr val="tx1"/>
                </a:solidFill>
              </a:rPr>
              <a:t>Keine Anrechnung auf Gesamtstundenzahl der </a:t>
            </a:r>
            <a:r>
              <a:rPr lang="de-DE" sz="2400" dirty="0" err="1">
                <a:solidFill>
                  <a:schemeClr val="tx1"/>
                </a:solidFill>
              </a:rPr>
              <a:t>SuS</a:t>
            </a:r>
            <a:endParaRPr lang="de-DE" sz="2400" b="1" dirty="0">
              <a:solidFill>
                <a:schemeClr val="tx1"/>
              </a:solidFill>
            </a:endParaRPr>
          </a:p>
          <a:p>
            <a:pPr marL="285750" indent="-28575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de-DE" sz="2400" b="1" dirty="0">
                <a:solidFill>
                  <a:schemeClr val="tx1"/>
                </a:solidFill>
              </a:rPr>
              <a:t>Schuleigenes Konzept möglich</a:t>
            </a:r>
          </a:p>
          <a:p>
            <a:pPr marL="285750" indent="-285750" defTabSz="711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endParaRPr lang="de-DE" i="1" dirty="0">
              <a:solidFill>
                <a:schemeClr val="tx1"/>
              </a:solidFill>
            </a:endParaRPr>
          </a:p>
          <a:p>
            <a:pPr marL="285750" lvl="0" indent="-285750" defTabSz="7112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endParaRPr lang="de-DE" dirty="0">
              <a:solidFill>
                <a:schemeClr val="tx1"/>
              </a:solidFill>
            </a:endParaRPr>
          </a:p>
          <a:p>
            <a:pPr marL="285750" lvl="0" indent="-285750" defTabSz="7112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endParaRPr lang="de-D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1844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5" y="426368"/>
            <a:ext cx="4907986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Belegungsbeispiele</a:t>
            </a:r>
            <a:endParaRPr lang="en-GB" altLang="de-DE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</p:txBody>
      </p:sp>
      <p:graphicFrame>
        <p:nvGraphicFramePr>
          <p:cNvPr id="3" name="Tabelle 5">
            <a:extLst>
              <a:ext uri="{FF2B5EF4-FFF2-40B4-BE49-F238E27FC236}">
                <a16:creationId xmlns:a16="http://schemas.microsoft.com/office/drawing/2014/main" id="{27E6DCAB-9199-4C7D-A6D2-1621590298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552987"/>
              </p:ext>
            </p:extLst>
          </p:nvPr>
        </p:nvGraphicFramePr>
        <p:xfrm>
          <a:off x="509036" y="1218233"/>
          <a:ext cx="4794484" cy="4693920"/>
        </p:xfrm>
        <a:graphic>
          <a:graphicData uri="http://schemas.openxmlformats.org/drawingml/2006/table">
            <a:tbl>
              <a:tblPr firstRow="1" lastRow="1" bandRow="1">
                <a:tableStyleId>{3B4B98B0-60AC-42C2-AFA5-B58CD77FA1E5}</a:tableStyleId>
              </a:tblPr>
              <a:tblGrid>
                <a:gridCol w="2538964">
                  <a:extLst>
                    <a:ext uri="{9D8B030D-6E8A-4147-A177-3AD203B41FA5}">
                      <a16:colId xmlns:a16="http://schemas.microsoft.com/office/drawing/2014/main" val="3163556027"/>
                    </a:ext>
                  </a:extLst>
                </a:gridCol>
                <a:gridCol w="592183">
                  <a:extLst>
                    <a:ext uri="{9D8B030D-6E8A-4147-A177-3AD203B41FA5}">
                      <a16:colId xmlns:a16="http://schemas.microsoft.com/office/drawing/2014/main" val="3328961251"/>
                    </a:ext>
                  </a:extLst>
                </a:gridCol>
                <a:gridCol w="574766">
                  <a:extLst>
                    <a:ext uri="{9D8B030D-6E8A-4147-A177-3AD203B41FA5}">
                      <a16:colId xmlns:a16="http://schemas.microsoft.com/office/drawing/2014/main" val="1514671570"/>
                    </a:ext>
                  </a:extLst>
                </a:gridCol>
                <a:gridCol w="531222">
                  <a:extLst>
                    <a:ext uri="{9D8B030D-6E8A-4147-A177-3AD203B41FA5}">
                      <a16:colId xmlns:a16="http://schemas.microsoft.com/office/drawing/2014/main" val="3339884801"/>
                    </a:ext>
                  </a:extLst>
                </a:gridCol>
                <a:gridCol w="557349">
                  <a:extLst>
                    <a:ext uri="{9D8B030D-6E8A-4147-A177-3AD203B41FA5}">
                      <a16:colId xmlns:a16="http://schemas.microsoft.com/office/drawing/2014/main" val="4096387308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Fach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12/1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12/2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13/1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13/2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39744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Deutsch (</a:t>
                      </a:r>
                      <a:r>
                        <a:rPr lang="de-DE" sz="1400" dirty="0" err="1"/>
                        <a:t>eA</a:t>
                      </a:r>
                      <a:r>
                        <a:rPr lang="de-DE" sz="1400" dirty="0"/>
                        <a:t>)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46538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Mathematik (</a:t>
                      </a:r>
                      <a:r>
                        <a:rPr lang="de-DE" sz="1400" dirty="0" err="1"/>
                        <a:t>eA</a:t>
                      </a:r>
                      <a:r>
                        <a:rPr lang="de-DE" sz="1400" dirty="0"/>
                        <a:t>)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66781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b="1" dirty="0">
                          <a:solidFill>
                            <a:srgbClr val="00B050"/>
                          </a:solidFill>
                        </a:rPr>
                        <a:t>Leistungsfach Englisch (</a:t>
                      </a:r>
                      <a:r>
                        <a:rPr lang="de-DE" sz="1400" b="1" dirty="0" err="1">
                          <a:solidFill>
                            <a:srgbClr val="00B050"/>
                          </a:solidFill>
                        </a:rPr>
                        <a:t>eA</a:t>
                      </a:r>
                      <a:r>
                        <a:rPr lang="de-DE" sz="1400" b="1" dirty="0">
                          <a:solidFill>
                            <a:srgbClr val="00B050"/>
                          </a:solidFill>
                        </a:rPr>
                        <a:t>)</a:t>
                      </a:r>
                      <a:endParaRPr lang="de-DE" sz="14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00B050"/>
                          </a:solidFill>
                          <a:latin typeface="+mn-lt"/>
                          <a:cs typeface="+mn-cs"/>
                        </a:rPr>
                        <a:t>5</a:t>
                      </a:r>
                      <a:endParaRPr lang="de-DE" sz="14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00B050"/>
                          </a:solidFill>
                          <a:latin typeface="+mn-lt"/>
                          <a:cs typeface="+mn-cs"/>
                        </a:rPr>
                        <a:t>5</a:t>
                      </a:r>
                      <a:endParaRPr lang="de-DE" sz="14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00B050"/>
                          </a:solidFill>
                          <a:latin typeface="+mn-lt"/>
                          <a:cs typeface="+mn-cs"/>
                        </a:rPr>
                        <a:t>5</a:t>
                      </a:r>
                      <a:endParaRPr lang="de-DE" sz="14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00B050"/>
                          </a:solidFill>
                          <a:latin typeface="+mn-lt"/>
                          <a:cs typeface="+mn-cs"/>
                        </a:rPr>
                        <a:t>5</a:t>
                      </a:r>
                      <a:endParaRPr lang="de-DE" sz="14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230969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b="1" dirty="0">
                          <a:solidFill>
                            <a:srgbClr val="259B76"/>
                          </a:solidFill>
                        </a:rPr>
                        <a:t>Französisch</a:t>
                      </a:r>
                      <a:endParaRPr lang="de-DE" sz="1400" b="1" dirty="0">
                        <a:solidFill>
                          <a:srgbClr val="259B76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05656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Biologie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77944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b="0" dirty="0">
                          <a:solidFill>
                            <a:schemeClr val="tx1"/>
                          </a:solidFill>
                        </a:rPr>
                        <a:t>Geschichte</a:t>
                      </a:r>
                      <a:endParaRPr lang="de-DE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2</a:t>
                      </a:r>
                      <a:endParaRPr lang="de-DE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7993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Politik und Gesellschaft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4676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Geographie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84873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Evangelische Religionslehre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424486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Musik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1712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Sport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704328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b="1" dirty="0">
                          <a:solidFill>
                            <a:srgbClr val="00B0F0"/>
                          </a:solidFill>
                        </a:rPr>
                        <a:t>W-Seminar Englisch</a:t>
                      </a:r>
                      <a:endParaRPr lang="de-DE" sz="1400" b="1" dirty="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00B0F0"/>
                          </a:solidFill>
                        </a:rPr>
                        <a:t>2</a:t>
                      </a:r>
                      <a:endParaRPr lang="de-DE" sz="1400" b="1" dirty="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00B0F0"/>
                          </a:solidFill>
                        </a:rPr>
                        <a:t>2</a:t>
                      </a:r>
                      <a:endParaRPr lang="de-DE" sz="1400" b="1" dirty="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00B0F0"/>
                          </a:solidFill>
                        </a:rPr>
                        <a:t>2</a:t>
                      </a:r>
                      <a:endParaRPr lang="de-DE" sz="1400" b="1" dirty="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rgbClr val="21A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268219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Summe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33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33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31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29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125880"/>
                  </a:ext>
                </a:extLst>
              </a:tr>
            </a:tbl>
          </a:graphicData>
        </a:graphic>
      </p:graphicFrame>
      <p:sp>
        <p:nvSpPr>
          <p:cNvPr id="12" name="Pfeil: nach links 11">
            <a:extLst>
              <a:ext uri="{FF2B5EF4-FFF2-40B4-BE49-F238E27FC236}">
                <a16:creationId xmlns:a16="http://schemas.microsoft.com/office/drawing/2014/main" id="{1576C72E-654E-4A71-8D59-7F98851CCE4E}"/>
              </a:ext>
            </a:extLst>
          </p:cNvPr>
          <p:cNvSpPr/>
          <p:nvPr/>
        </p:nvSpPr>
        <p:spPr>
          <a:xfrm>
            <a:off x="5959204" y="5408153"/>
            <a:ext cx="2880000" cy="504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cs typeface="Arial" panose="020B0604020202020204" pitchFamily="34" charset="0"/>
              </a:rPr>
              <a:t>126 Halbjahreswochenstunden</a:t>
            </a:r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9204" y="2150592"/>
            <a:ext cx="2773383" cy="7918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xtLst/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</a:pPr>
            <a:r>
              <a:rPr lang="en-GB" altLang="de-DE" sz="2000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Schüler</a:t>
            </a:r>
            <a:r>
              <a:rPr lang="en-GB" altLang="de-DE" sz="2000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/in </a:t>
            </a:r>
            <a:r>
              <a:rPr lang="en-GB" altLang="de-DE" sz="2000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mit</a:t>
            </a:r>
            <a:endParaRPr lang="en-GB" altLang="de-DE" sz="2000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  <a:p>
            <a:pPr marL="342900" indent="-342900" eaLnBrk="1" hangingPunct="1">
              <a:lnSpc>
                <a:spcPct val="100000"/>
              </a:lnSpc>
              <a:buClr>
                <a:srgbClr val="355D90"/>
              </a:buClr>
              <a:buFont typeface="Arial" panose="020B0604020202020204" pitchFamily="34" charset="0"/>
              <a:buChar char="•"/>
            </a:pPr>
            <a:r>
              <a:rPr lang="en-GB" altLang="de-DE" sz="2000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sprachlichen</a:t>
            </a:r>
            <a:r>
              <a:rPr lang="en-GB" altLang="de-DE" sz="2000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2000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Stärken</a:t>
            </a:r>
            <a:endParaRPr lang="en-GB" altLang="de-DE" sz="2000" b="1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6288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Belegungsbeispiele</a:t>
            </a:r>
            <a:r>
              <a:rPr lang="en-GB" altLang="de-DE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</a:t>
            </a:r>
          </a:p>
        </p:txBody>
      </p:sp>
      <p:graphicFrame>
        <p:nvGraphicFramePr>
          <p:cNvPr id="3" name="Tabelle 5">
            <a:extLst>
              <a:ext uri="{FF2B5EF4-FFF2-40B4-BE49-F238E27FC236}">
                <a16:creationId xmlns:a16="http://schemas.microsoft.com/office/drawing/2014/main" id="{27E6DCAB-9199-4C7D-A6D2-1621590298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8001429"/>
              </p:ext>
            </p:extLst>
          </p:nvPr>
        </p:nvGraphicFramePr>
        <p:xfrm>
          <a:off x="509036" y="1218233"/>
          <a:ext cx="4794484" cy="5090160"/>
        </p:xfrm>
        <a:graphic>
          <a:graphicData uri="http://schemas.openxmlformats.org/drawingml/2006/table">
            <a:tbl>
              <a:tblPr firstRow="1" lastRow="1" bandRow="1">
                <a:tableStyleId>{3B4B98B0-60AC-42C2-AFA5-B58CD77FA1E5}</a:tableStyleId>
              </a:tblPr>
              <a:tblGrid>
                <a:gridCol w="2538964">
                  <a:extLst>
                    <a:ext uri="{9D8B030D-6E8A-4147-A177-3AD203B41FA5}">
                      <a16:colId xmlns:a16="http://schemas.microsoft.com/office/drawing/2014/main" val="3163556027"/>
                    </a:ext>
                  </a:extLst>
                </a:gridCol>
                <a:gridCol w="592183">
                  <a:extLst>
                    <a:ext uri="{9D8B030D-6E8A-4147-A177-3AD203B41FA5}">
                      <a16:colId xmlns:a16="http://schemas.microsoft.com/office/drawing/2014/main" val="3328961251"/>
                    </a:ext>
                  </a:extLst>
                </a:gridCol>
                <a:gridCol w="574766">
                  <a:extLst>
                    <a:ext uri="{9D8B030D-6E8A-4147-A177-3AD203B41FA5}">
                      <a16:colId xmlns:a16="http://schemas.microsoft.com/office/drawing/2014/main" val="1514671570"/>
                    </a:ext>
                  </a:extLst>
                </a:gridCol>
                <a:gridCol w="531222">
                  <a:extLst>
                    <a:ext uri="{9D8B030D-6E8A-4147-A177-3AD203B41FA5}">
                      <a16:colId xmlns:a16="http://schemas.microsoft.com/office/drawing/2014/main" val="3339884801"/>
                    </a:ext>
                  </a:extLst>
                </a:gridCol>
                <a:gridCol w="557349">
                  <a:extLst>
                    <a:ext uri="{9D8B030D-6E8A-4147-A177-3AD203B41FA5}">
                      <a16:colId xmlns:a16="http://schemas.microsoft.com/office/drawing/2014/main" val="4096387308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Fach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12/1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12/2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13/1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400" dirty="0"/>
                        <a:t>13/2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39744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Deutsch (</a:t>
                      </a:r>
                      <a:r>
                        <a:rPr lang="de-DE" sz="1400" dirty="0" err="1"/>
                        <a:t>eA</a:t>
                      </a:r>
                      <a:r>
                        <a:rPr lang="de-DE" sz="1400" dirty="0"/>
                        <a:t>)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46538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b="1" dirty="0">
                          <a:solidFill>
                            <a:srgbClr val="C00000"/>
                          </a:solidFill>
                        </a:rPr>
                        <a:t>Vertiefungskurs Deutsch</a:t>
                      </a:r>
                      <a:endParaRPr lang="de-DE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de-DE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C00000"/>
                          </a:solidFill>
                        </a:rPr>
                        <a:t>2</a:t>
                      </a:r>
                      <a:endParaRPr lang="de-DE" sz="1400" b="1" dirty="0">
                        <a:solidFill>
                          <a:srgbClr val="C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rgbClr val="C00000"/>
                          </a:solidFill>
                        </a:rPr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rgbClr val="C00000"/>
                          </a:solidFill>
                        </a:rPr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66781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Mathematik (</a:t>
                      </a:r>
                      <a:r>
                        <a:rPr lang="de-DE" sz="1400" dirty="0" err="1"/>
                        <a:t>eA</a:t>
                      </a:r>
                      <a:r>
                        <a:rPr lang="de-DE" sz="1400" dirty="0"/>
                        <a:t>)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230969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b="1" dirty="0">
                          <a:solidFill>
                            <a:srgbClr val="00B050"/>
                          </a:solidFill>
                        </a:rPr>
                        <a:t>Leistungsfach Englisch (</a:t>
                      </a:r>
                      <a:r>
                        <a:rPr lang="de-DE" sz="1400" b="1" dirty="0" err="1">
                          <a:solidFill>
                            <a:srgbClr val="00B050"/>
                          </a:solidFill>
                        </a:rPr>
                        <a:t>eA</a:t>
                      </a:r>
                      <a:r>
                        <a:rPr lang="de-DE" sz="1400" b="1" dirty="0">
                          <a:solidFill>
                            <a:srgbClr val="00B050"/>
                          </a:solidFill>
                        </a:rPr>
                        <a:t>)</a:t>
                      </a:r>
                      <a:endParaRPr lang="de-DE" sz="14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00B050"/>
                          </a:solidFill>
                          <a:latin typeface="+mn-lt"/>
                          <a:cs typeface="+mn-cs"/>
                        </a:rPr>
                        <a:t>5</a:t>
                      </a:r>
                      <a:endParaRPr lang="de-DE" sz="1400" b="1" dirty="0">
                        <a:solidFill>
                          <a:srgbClr val="00B05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00B050"/>
                          </a:solidFill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00B050"/>
                          </a:solidFill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00B050"/>
                          </a:solidFill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05656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b="1" dirty="0">
                          <a:solidFill>
                            <a:srgbClr val="00B050"/>
                          </a:solidFill>
                        </a:rPr>
                        <a:t>Französisch</a:t>
                      </a:r>
                      <a:endParaRPr lang="de-DE" sz="14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rgbClr val="C00000"/>
                          </a:solidFill>
                        </a:rPr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b="1" dirty="0">
                          <a:solidFill>
                            <a:srgbClr val="C00000"/>
                          </a:solidFill>
                        </a:rPr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77944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Physik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7993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Geschichte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4676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Politik</a:t>
                      </a:r>
                      <a:r>
                        <a:rPr lang="de-DE" sz="1400" baseline="0" dirty="0"/>
                        <a:t> und Gesellschaft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kern="1200" dirty="0"/>
                        <a:t>2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84873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Geographie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424486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Katholische Religionslehre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1712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Kunst</a:t>
                      </a:r>
                      <a:endParaRPr lang="de-DE" sz="14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2</a:t>
                      </a:r>
                      <a:endParaRPr lang="de-DE" sz="1400" b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704328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Sport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268219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b="1" dirty="0">
                          <a:solidFill>
                            <a:srgbClr val="00B0F0"/>
                          </a:solidFill>
                        </a:rPr>
                        <a:t>W-Seminar Deutsch</a:t>
                      </a:r>
                      <a:endParaRPr lang="de-DE" sz="1400" b="1" dirty="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00B0F0"/>
                          </a:solidFill>
                        </a:rPr>
                        <a:t>2</a:t>
                      </a:r>
                      <a:endParaRPr lang="de-DE" sz="1400" b="1" dirty="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00B0F0"/>
                          </a:solidFill>
                        </a:rPr>
                        <a:t>2</a:t>
                      </a:r>
                      <a:endParaRPr lang="de-DE" sz="1400" b="1" dirty="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00B0F0"/>
                          </a:solidFill>
                        </a:rPr>
                        <a:t>2</a:t>
                      </a:r>
                      <a:endParaRPr lang="de-DE" sz="1400" b="1" dirty="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rgbClr val="21A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12588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Summe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35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35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28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26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925046"/>
                  </a:ext>
                </a:extLst>
              </a:tr>
            </a:tbl>
          </a:graphicData>
        </a:graphic>
      </p:graphicFrame>
      <p:sp>
        <p:nvSpPr>
          <p:cNvPr id="23" name="Pfeil: nach links 11">
            <a:extLst>
              <a:ext uri="{FF2B5EF4-FFF2-40B4-BE49-F238E27FC236}">
                <a16:creationId xmlns:a16="http://schemas.microsoft.com/office/drawing/2014/main" id="{1576C72E-654E-4A71-8D59-7F98851CCE4E}"/>
              </a:ext>
            </a:extLst>
          </p:cNvPr>
          <p:cNvSpPr/>
          <p:nvPr/>
        </p:nvSpPr>
        <p:spPr>
          <a:xfrm>
            <a:off x="5959204" y="5804393"/>
            <a:ext cx="2880000" cy="504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cs typeface="Arial" panose="020B0604020202020204" pitchFamily="34" charset="0"/>
              </a:rPr>
              <a:t>124 Halbjahreswochenstunden</a:t>
            </a:r>
          </a:p>
        </p:txBody>
      </p:sp>
      <p:sp>
        <p:nvSpPr>
          <p:cNvPr id="19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2512" y="2853401"/>
            <a:ext cx="2773383" cy="13662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xtLst/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</a:pPr>
            <a:r>
              <a:rPr lang="en-GB" altLang="de-DE" sz="2000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Schüler</a:t>
            </a:r>
            <a:r>
              <a:rPr lang="en-GB" altLang="de-DE" sz="2000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/in </a:t>
            </a:r>
            <a:r>
              <a:rPr lang="en-GB" altLang="de-DE" sz="2000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mit</a:t>
            </a:r>
            <a:endParaRPr lang="en-GB" altLang="de-DE" sz="2000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  <a:p>
            <a:pPr marL="342900" indent="-342900" eaLnBrk="1" hangingPunct="1">
              <a:lnSpc>
                <a:spcPct val="100000"/>
              </a:lnSpc>
              <a:buClr>
                <a:srgbClr val="355D90"/>
              </a:buClr>
              <a:buFont typeface="Arial" panose="020B0604020202020204" pitchFamily="34" charset="0"/>
              <a:buChar char="•"/>
            </a:pPr>
            <a:r>
              <a:rPr lang="en-GB" altLang="de-DE" sz="2000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sprachlichen</a:t>
            </a:r>
            <a:r>
              <a:rPr lang="en-GB" altLang="de-DE" sz="2000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2000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Stärken</a:t>
            </a:r>
            <a:endParaRPr lang="en-GB" altLang="de-DE" sz="2000" b="1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  <a:p>
            <a:pPr marL="342900" indent="-342900" eaLnBrk="1" hangingPunct="1">
              <a:lnSpc>
                <a:spcPct val="100000"/>
              </a:lnSpc>
              <a:buClr>
                <a:srgbClr val="355D90"/>
              </a:buClr>
              <a:buFont typeface="Arial" panose="020B0604020202020204" pitchFamily="34" charset="0"/>
              <a:buChar char="•"/>
            </a:pPr>
            <a:r>
              <a:rPr lang="en-GB" altLang="de-DE" sz="2000" dirty="0" err="1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Vertiefungskurs</a:t>
            </a:r>
            <a:r>
              <a:rPr lang="en-GB" altLang="de-DE" sz="2000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 Deutsch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2112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Belegungsbeispiel</a:t>
            </a:r>
            <a:r>
              <a:rPr lang="en-GB" altLang="de-DE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3" name="Tabelle 5">
            <a:extLst>
              <a:ext uri="{FF2B5EF4-FFF2-40B4-BE49-F238E27FC236}">
                <a16:creationId xmlns:a16="http://schemas.microsoft.com/office/drawing/2014/main" id="{27E6DCAB-9199-4C7D-A6D2-1621590298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1080357"/>
              </p:ext>
            </p:extLst>
          </p:nvPr>
        </p:nvGraphicFramePr>
        <p:xfrm>
          <a:off x="509036" y="1218233"/>
          <a:ext cx="4794484" cy="4693920"/>
        </p:xfrm>
        <a:graphic>
          <a:graphicData uri="http://schemas.openxmlformats.org/drawingml/2006/table">
            <a:tbl>
              <a:tblPr firstRow="1" lastRow="1" bandRow="1">
                <a:tableStyleId>{3B4B98B0-60AC-42C2-AFA5-B58CD77FA1E5}</a:tableStyleId>
              </a:tblPr>
              <a:tblGrid>
                <a:gridCol w="2538964">
                  <a:extLst>
                    <a:ext uri="{9D8B030D-6E8A-4147-A177-3AD203B41FA5}">
                      <a16:colId xmlns:a16="http://schemas.microsoft.com/office/drawing/2014/main" val="3163556027"/>
                    </a:ext>
                  </a:extLst>
                </a:gridCol>
                <a:gridCol w="592183">
                  <a:extLst>
                    <a:ext uri="{9D8B030D-6E8A-4147-A177-3AD203B41FA5}">
                      <a16:colId xmlns:a16="http://schemas.microsoft.com/office/drawing/2014/main" val="3328961251"/>
                    </a:ext>
                  </a:extLst>
                </a:gridCol>
                <a:gridCol w="574766">
                  <a:extLst>
                    <a:ext uri="{9D8B030D-6E8A-4147-A177-3AD203B41FA5}">
                      <a16:colId xmlns:a16="http://schemas.microsoft.com/office/drawing/2014/main" val="1514671570"/>
                    </a:ext>
                  </a:extLst>
                </a:gridCol>
                <a:gridCol w="531222">
                  <a:extLst>
                    <a:ext uri="{9D8B030D-6E8A-4147-A177-3AD203B41FA5}">
                      <a16:colId xmlns:a16="http://schemas.microsoft.com/office/drawing/2014/main" val="3339884801"/>
                    </a:ext>
                  </a:extLst>
                </a:gridCol>
                <a:gridCol w="557349">
                  <a:extLst>
                    <a:ext uri="{9D8B030D-6E8A-4147-A177-3AD203B41FA5}">
                      <a16:colId xmlns:a16="http://schemas.microsoft.com/office/drawing/2014/main" val="4096387308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Fach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12/1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12/2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13/1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13/2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39744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Deutsch (</a:t>
                      </a:r>
                      <a:r>
                        <a:rPr lang="de-DE" sz="1400" dirty="0" err="1"/>
                        <a:t>eA</a:t>
                      </a:r>
                      <a:r>
                        <a:rPr lang="de-DE" sz="1400" dirty="0"/>
                        <a:t>)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46538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Mathematik (</a:t>
                      </a:r>
                      <a:r>
                        <a:rPr lang="de-DE" sz="1400" dirty="0" err="1"/>
                        <a:t>eA</a:t>
                      </a:r>
                      <a:r>
                        <a:rPr lang="de-DE" sz="1400" dirty="0"/>
                        <a:t>)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66781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b="0" dirty="0">
                          <a:solidFill>
                            <a:schemeClr val="tx1"/>
                          </a:solidFill>
                        </a:rPr>
                        <a:t>Englisch</a:t>
                      </a:r>
                      <a:endParaRPr lang="de-DE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230969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b="1" dirty="0">
                          <a:solidFill>
                            <a:srgbClr val="00B050"/>
                          </a:solidFill>
                        </a:rPr>
                        <a:t>Leistungsfach Chemie (</a:t>
                      </a:r>
                      <a:r>
                        <a:rPr lang="de-DE" sz="1400" b="1" dirty="0" err="1">
                          <a:solidFill>
                            <a:srgbClr val="00B050"/>
                          </a:solidFill>
                        </a:rPr>
                        <a:t>eA</a:t>
                      </a:r>
                      <a:r>
                        <a:rPr lang="de-DE" sz="1400" b="1" dirty="0">
                          <a:solidFill>
                            <a:srgbClr val="00B050"/>
                          </a:solidFill>
                        </a:rPr>
                        <a:t>)</a:t>
                      </a:r>
                      <a:endParaRPr lang="de-DE" sz="14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00B050"/>
                          </a:solidFill>
                          <a:latin typeface="+mn-lt"/>
                          <a:cs typeface="+mn-cs"/>
                        </a:rPr>
                        <a:t>5</a:t>
                      </a:r>
                      <a:endParaRPr lang="de-DE" sz="1400" b="1" dirty="0">
                        <a:solidFill>
                          <a:srgbClr val="00B05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00B050"/>
                          </a:solidFill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00B050"/>
                          </a:solidFill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00B050"/>
                          </a:solidFill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77944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Informatik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5956476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b="0" dirty="0">
                          <a:solidFill>
                            <a:schemeClr val="tx1"/>
                          </a:solidFill>
                        </a:rPr>
                        <a:t>Geschichte</a:t>
                      </a:r>
                      <a:endParaRPr lang="de-DE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2</a:t>
                      </a:r>
                      <a:endParaRPr lang="de-DE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7993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Politik und Gesellschaft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4676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Wirtschaft und Recht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84873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Ethik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424486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Musik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1712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Sport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704328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b="1" dirty="0">
                          <a:solidFill>
                            <a:srgbClr val="00B0F0"/>
                          </a:solidFill>
                        </a:rPr>
                        <a:t>W-Seminar Biologie</a:t>
                      </a:r>
                      <a:endParaRPr lang="de-DE" sz="1400" b="1" dirty="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00B0F0"/>
                          </a:solidFill>
                        </a:rPr>
                        <a:t>2</a:t>
                      </a:r>
                      <a:endParaRPr lang="de-DE" sz="1400" b="1" dirty="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00B0F0"/>
                          </a:solidFill>
                        </a:rPr>
                        <a:t>2</a:t>
                      </a:r>
                      <a:endParaRPr lang="de-DE" sz="1400" b="1" dirty="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00B0F0"/>
                          </a:solidFill>
                        </a:rPr>
                        <a:t>2</a:t>
                      </a:r>
                      <a:endParaRPr lang="de-DE" sz="1400" b="1" dirty="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rgbClr val="21A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268219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Summe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33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33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31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29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125880"/>
                  </a:ext>
                </a:extLst>
              </a:tr>
            </a:tbl>
          </a:graphicData>
        </a:graphic>
      </p:graphicFrame>
      <p:sp>
        <p:nvSpPr>
          <p:cNvPr id="11" name="Pfeil: nach links 11">
            <a:extLst>
              <a:ext uri="{FF2B5EF4-FFF2-40B4-BE49-F238E27FC236}">
                <a16:creationId xmlns:a16="http://schemas.microsoft.com/office/drawing/2014/main" id="{1576C72E-654E-4A71-8D59-7F98851CCE4E}"/>
              </a:ext>
            </a:extLst>
          </p:cNvPr>
          <p:cNvSpPr/>
          <p:nvPr/>
        </p:nvSpPr>
        <p:spPr>
          <a:xfrm>
            <a:off x="5959204" y="5408153"/>
            <a:ext cx="2880000" cy="504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cs typeface="Arial" panose="020B0604020202020204" pitchFamily="34" charset="0"/>
              </a:rPr>
              <a:t>126 Halbjahreswochenstunden</a:t>
            </a:r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2512" y="2866970"/>
            <a:ext cx="2773383" cy="10221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xtLst/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</a:pPr>
            <a:r>
              <a:rPr lang="en-GB" altLang="de-DE" sz="2000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Schüler</a:t>
            </a:r>
            <a:r>
              <a:rPr lang="en-GB" altLang="de-DE" sz="2000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/in </a:t>
            </a:r>
            <a:r>
              <a:rPr lang="en-GB" altLang="de-DE" sz="2000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mit</a:t>
            </a:r>
            <a:endParaRPr lang="en-GB" altLang="de-DE" sz="2000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  <a:p>
            <a:pPr marL="342900" indent="-342900" eaLnBrk="1" hangingPunct="1">
              <a:lnSpc>
                <a:spcPct val="100000"/>
              </a:lnSpc>
              <a:buClr>
                <a:srgbClr val="355D90"/>
              </a:buClr>
              <a:buFont typeface="Arial" panose="020B0604020202020204" pitchFamily="34" charset="0"/>
              <a:buChar char="•"/>
            </a:pPr>
            <a:r>
              <a:rPr lang="en-GB" altLang="de-DE" sz="2000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Stärken</a:t>
            </a:r>
            <a:r>
              <a:rPr lang="en-GB" altLang="de-DE" sz="2000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2000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im</a:t>
            </a:r>
            <a:r>
              <a:rPr lang="en-GB" altLang="de-DE" sz="2000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MINT-</a:t>
            </a:r>
            <a:r>
              <a:rPr lang="en-GB" altLang="de-DE" sz="2000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Bereich</a:t>
            </a:r>
            <a:endParaRPr lang="en-GB" altLang="de-DE" sz="2000" b="1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2022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Belegungsbeispiel</a:t>
            </a:r>
            <a:r>
              <a:rPr lang="en-GB" altLang="de-DE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3" name="Tabelle 5">
            <a:extLst>
              <a:ext uri="{FF2B5EF4-FFF2-40B4-BE49-F238E27FC236}">
                <a16:creationId xmlns:a16="http://schemas.microsoft.com/office/drawing/2014/main" id="{27E6DCAB-9199-4C7D-A6D2-1621590298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155433"/>
              </p:ext>
            </p:extLst>
          </p:nvPr>
        </p:nvGraphicFramePr>
        <p:xfrm>
          <a:off x="509036" y="1218233"/>
          <a:ext cx="4794484" cy="5029200"/>
        </p:xfrm>
        <a:graphic>
          <a:graphicData uri="http://schemas.openxmlformats.org/drawingml/2006/table">
            <a:tbl>
              <a:tblPr firstRow="1" lastRow="1" bandRow="1">
                <a:tableStyleId>{3B4B98B0-60AC-42C2-AFA5-B58CD77FA1E5}</a:tableStyleId>
              </a:tblPr>
              <a:tblGrid>
                <a:gridCol w="2538964">
                  <a:extLst>
                    <a:ext uri="{9D8B030D-6E8A-4147-A177-3AD203B41FA5}">
                      <a16:colId xmlns:a16="http://schemas.microsoft.com/office/drawing/2014/main" val="3163556027"/>
                    </a:ext>
                  </a:extLst>
                </a:gridCol>
                <a:gridCol w="592183">
                  <a:extLst>
                    <a:ext uri="{9D8B030D-6E8A-4147-A177-3AD203B41FA5}">
                      <a16:colId xmlns:a16="http://schemas.microsoft.com/office/drawing/2014/main" val="3328961251"/>
                    </a:ext>
                  </a:extLst>
                </a:gridCol>
                <a:gridCol w="574766">
                  <a:extLst>
                    <a:ext uri="{9D8B030D-6E8A-4147-A177-3AD203B41FA5}">
                      <a16:colId xmlns:a16="http://schemas.microsoft.com/office/drawing/2014/main" val="1514671570"/>
                    </a:ext>
                  </a:extLst>
                </a:gridCol>
                <a:gridCol w="531222">
                  <a:extLst>
                    <a:ext uri="{9D8B030D-6E8A-4147-A177-3AD203B41FA5}">
                      <a16:colId xmlns:a16="http://schemas.microsoft.com/office/drawing/2014/main" val="3339884801"/>
                    </a:ext>
                  </a:extLst>
                </a:gridCol>
                <a:gridCol w="557349">
                  <a:extLst>
                    <a:ext uri="{9D8B030D-6E8A-4147-A177-3AD203B41FA5}">
                      <a16:colId xmlns:a16="http://schemas.microsoft.com/office/drawing/2014/main" val="4096387308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Fach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12/1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12/2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13/1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13/2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39744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Deutsch (</a:t>
                      </a:r>
                      <a:r>
                        <a:rPr lang="de-DE" sz="1400" dirty="0" err="1"/>
                        <a:t>eA</a:t>
                      </a:r>
                      <a:r>
                        <a:rPr lang="de-DE" sz="1400" dirty="0"/>
                        <a:t>)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46538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Mathematik (</a:t>
                      </a:r>
                      <a:r>
                        <a:rPr lang="de-DE" sz="1400" dirty="0" err="1"/>
                        <a:t>eA</a:t>
                      </a:r>
                      <a:r>
                        <a:rPr lang="de-DE" sz="1400" dirty="0"/>
                        <a:t>)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66781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b="1" dirty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Vertiefungskurs</a:t>
                      </a:r>
                      <a:r>
                        <a:rPr lang="de-DE" sz="1400" b="1" baseline="0" dirty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 Mathematik</a:t>
                      </a:r>
                      <a:endParaRPr lang="de-DE" sz="1400" b="1" dirty="0">
                        <a:solidFill>
                          <a:srgbClr val="C0000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2402164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b="0" dirty="0">
                          <a:solidFill>
                            <a:schemeClr val="tx1"/>
                          </a:solidFill>
                        </a:rPr>
                        <a:t>Englisch</a:t>
                      </a:r>
                      <a:endParaRPr lang="de-DE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230969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b="1" dirty="0">
                          <a:solidFill>
                            <a:srgbClr val="00B050"/>
                          </a:solidFill>
                        </a:rPr>
                        <a:t>Leistungsfach Biologie (</a:t>
                      </a:r>
                      <a:r>
                        <a:rPr lang="de-DE" sz="1400" b="1" dirty="0" err="1">
                          <a:solidFill>
                            <a:srgbClr val="00B050"/>
                          </a:solidFill>
                        </a:rPr>
                        <a:t>eA</a:t>
                      </a:r>
                      <a:r>
                        <a:rPr lang="de-DE" sz="1400" b="1" dirty="0">
                          <a:solidFill>
                            <a:srgbClr val="00B050"/>
                          </a:solidFill>
                        </a:rPr>
                        <a:t>)</a:t>
                      </a:r>
                      <a:endParaRPr lang="de-DE" sz="14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00B050"/>
                          </a:solidFill>
                          <a:latin typeface="+mn-lt"/>
                          <a:cs typeface="+mn-cs"/>
                        </a:rPr>
                        <a:t>5</a:t>
                      </a:r>
                      <a:endParaRPr lang="de-DE" sz="1400" b="1" dirty="0">
                        <a:solidFill>
                          <a:srgbClr val="00B050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00B050"/>
                          </a:solidFill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00B050"/>
                          </a:solidFill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00B050"/>
                          </a:solidFill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77944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Chemie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5956476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b="0" dirty="0">
                          <a:solidFill>
                            <a:schemeClr val="tx1"/>
                          </a:solidFill>
                        </a:rPr>
                        <a:t>Geschichte</a:t>
                      </a:r>
                      <a:endParaRPr lang="de-DE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2</a:t>
                      </a:r>
                      <a:endParaRPr lang="de-DE" sz="14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7993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Politik und Gesellschaft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4676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Wirtschaft und Recht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84873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Evangelische Religionslehre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424486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Kunst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1712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Sport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704328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b="1" dirty="0">
                          <a:solidFill>
                            <a:srgbClr val="00B0F0"/>
                          </a:solidFill>
                        </a:rPr>
                        <a:t>W-Seminar Mathematik</a:t>
                      </a:r>
                      <a:endParaRPr lang="de-DE" sz="1400" b="1" dirty="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00B0F0"/>
                          </a:solidFill>
                        </a:rPr>
                        <a:t>2</a:t>
                      </a:r>
                      <a:endParaRPr lang="de-DE" sz="1400" b="1" dirty="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00B0F0"/>
                          </a:solidFill>
                        </a:rPr>
                        <a:t>2</a:t>
                      </a:r>
                      <a:endParaRPr lang="de-DE" sz="1400" b="1" dirty="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00B0F0"/>
                          </a:solidFill>
                        </a:rPr>
                        <a:t>2</a:t>
                      </a:r>
                      <a:endParaRPr lang="de-DE" sz="1400" b="1" dirty="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rgbClr val="21A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268219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Summe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35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35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28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26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125880"/>
                  </a:ext>
                </a:extLst>
              </a:tr>
            </a:tbl>
          </a:graphicData>
        </a:graphic>
      </p:graphicFrame>
      <p:sp>
        <p:nvSpPr>
          <p:cNvPr id="10" name="Pfeil: nach links 11">
            <a:extLst>
              <a:ext uri="{FF2B5EF4-FFF2-40B4-BE49-F238E27FC236}">
                <a16:creationId xmlns:a16="http://schemas.microsoft.com/office/drawing/2014/main" id="{1576C72E-654E-4A71-8D59-7F98851CCE4E}"/>
              </a:ext>
            </a:extLst>
          </p:cNvPr>
          <p:cNvSpPr/>
          <p:nvPr/>
        </p:nvSpPr>
        <p:spPr>
          <a:xfrm>
            <a:off x="5959204" y="5743433"/>
            <a:ext cx="2880000" cy="504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cs typeface="Arial" panose="020B0604020202020204" pitchFamily="34" charset="0"/>
              </a:rPr>
              <a:t>124 Halbjahreswochenstunden</a:t>
            </a: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2512" y="2630235"/>
            <a:ext cx="2773383" cy="170119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xtLst/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</a:pPr>
            <a:r>
              <a:rPr lang="en-GB" altLang="de-DE" sz="2000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Schüler</a:t>
            </a:r>
            <a:r>
              <a:rPr lang="en-GB" altLang="de-DE" sz="2000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/in </a:t>
            </a:r>
            <a:r>
              <a:rPr lang="en-GB" altLang="de-DE" sz="2000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mit</a:t>
            </a:r>
            <a:endParaRPr lang="en-GB" altLang="de-DE" sz="2000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  <a:p>
            <a:pPr marL="342900" indent="-342900" eaLnBrk="1" hangingPunct="1">
              <a:lnSpc>
                <a:spcPct val="100000"/>
              </a:lnSpc>
              <a:buClr>
                <a:srgbClr val="355D90"/>
              </a:buClr>
              <a:buFont typeface="Arial" panose="020B0604020202020204" pitchFamily="34" charset="0"/>
              <a:buChar char="•"/>
            </a:pPr>
            <a:r>
              <a:rPr lang="en-GB" altLang="de-DE" sz="2000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Stärken</a:t>
            </a:r>
            <a:r>
              <a:rPr lang="en-GB" altLang="de-DE" sz="2000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2000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im</a:t>
            </a:r>
            <a:r>
              <a:rPr lang="en-GB" altLang="de-DE" sz="2000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MINT-</a:t>
            </a:r>
            <a:r>
              <a:rPr lang="en-GB" altLang="de-DE" sz="2000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Bereich</a:t>
            </a:r>
            <a:endParaRPr lang="en-GB" altLang="de-DE" sz="2000" b="1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  <a:p>
            <a:pPr marL="342900" indent="-342900" eaLnBrk="1" hangingPunct="1">
              <a:lnSpc>
                <a:spcPct val="100000"/>
              </a:lnSpc>
              <a:buClr>
                <a:srgbClr val="355D90"/>
              </a:buClr>
              <a:buFont typeface="Arial" panose="020B0604020202020204" pitchFamily="34" charset="0"/>
              <a:buChar char="•"/>
            </a:pPr>
            <a:r>
              <a:rPr lang="en-GB" altLang="de-DE" sz="2000" b="1" dirty="0" err="1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Vertiefungskurs</a:t>
            </a:r>
            <a:r>
              <a:rPr lang="en-GB" altLang="de-DE" sz="2000" b="1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2000" b="1" dirty="0" err="1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Mathematik</a:t>
            </a:r>
            <a:endParaRPr lang="en-GB" altLang="de-DE" sz="2000" b="1" dirty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6131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Belegungsbeispiel</a:t>
            </a:r>
            <a:r>
              <a:rPr lang="en-GB" altLang="de-DE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: </a:t>
            </a:r>
          </a:p>
        </p:txBody>
      </p:sp>
      <p:graphicFrame>
        <p:nvGraphicFramePr>
          <p:cNvPr id="3" name="Tabelle 5">
            <a:extLst>
              <a:ext uri="{FF2B5EF4-FFF2-40B4-BE49-F238E27FC236}">
                <a16:creationId xmlns:a16="http://schemas.microsoft.com/office/drawing/2014/main" id="{27E6DCAB-9199-4C7D-A6D2-1621590298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9096936"/>
              </p:ext>
            </p:extLst>
          </p:nvPr>
        </p:nvGraphicFramePr>
        <p:xfrm>
          <a:off x="509036" y="1218233"/>
          <a:ext cx="4794484" cy="4693920"/>
        </p:xfrm>
        <a:graphic>
          <a:graphicData uri="http://schemas.openxmlformats.org/drawingml/2006/table">
            <a:tbl>
              <a:tblPr firstRow="1" lastRow="1" bandRow="1">
                <a:tableStyleId>{3B4B98B0-60AC-42C2-AFA5-B58CD77FA1E5}</a:tableStyleId>
              </a:tblPr>
              <a:tblGrid>
                <a:gridCol w="2538964">
                  <a:extLst>
                    <a:ext uri="{9D8B030D-6E8A-4147-A177-3AD203B41FA5}">
                      <a16:colId xmlns:a16="http://schemas.microsoft.com/office/drawing/2014/main" val="3163556027"/>
                    </a:ext>
                  </a:extLst>
                </a:gridCol>
                <a:gridCol w="592183">
                  <a:extLst>
                    <a:ext uri="{9D8B030D-6E8A-4147-A177-3AD203B41FA5}">
                      <a16:colId xmlns:a16="http://schemas.microsoft.com/office/drawing/2014/main" val="3328961251"/>
                    </a:ext>
                  </a:extLst>
                </a:gridCol>
                <a:gridCol w="574766">
                  <a:extLst>
                    <a:ext uri="{9D8B030D-6E8A-4147-A177-3AD203B41FA5}">
                      <a16:colId xmlns:a16="http://schemas.microsoft.com/office/drawing/2014/main" val="1514671570"/>
                    </a:ext>
                  </a:extLst>
                </a:gridCol>
                <a:gridCol w="531222">
                  <a:extLst>
                    <a:ext uri="{9D8B030D-6E8A-4147-A177-3AD203B41FA5}">
                      <a16:colId xmlns:a16="http://schemas.microsoft.com/office/drawing/2014/main" val="3339884801"/>
                    </a:ext>
                  </a:extLst>
                </a:gridCol>
                <a:gridCol w="557349">
                  <a:extLst>
                    <a:ext uri="{9D8B030D-6E8A-4147-A177-3AD203B41FA5}">
                      <a16:colId xmlns:a16="http://schemas.microsoft.com/office/drawing/2014/main" val="4096387308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Fach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12/1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12/2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13/1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13/2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39744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Deutsch (</a:t>
                      </a:r>
                      <a:r>
                        <a:rPr lang="de-DE" sz="1400" dirty="0" err="1"/>
                        <a:t>eA</a:t>
                      </a:r>
                      <a:r>
                        <a:rPr lang="de-DE" sz="1400" dirty="0"/>
                        <a:t>)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46538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Mathematik (</a:t>
                      </a:r>
                      <a:r>
                        <a:rPr lang="de-DE" sz="1400" dirty="0" err="1"/>
                        <a:t>eA</a:t>
                      </a:r>
                      <a:r>
                        <a:rPr lang="de-DE" sz="1400" dirty="0"/>
                        <a:t>)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66781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Englisch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05656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kern="1200" dirty="0">
                          <a:latin typeface="+mn-lt"/>
                        </a:rPr>
                        <a:t>Biologie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latin typeface="+mn-lt"/>
                        </a:rPr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latin typeface="+mn-lt"/>
                        </a:rPr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latin typeface="+mn-lt"/>
                        </a:rPr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latin typeface="+mn-lt"/>
                        </a:rPr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7993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Informatik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720303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PuG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4676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b="1" kern="1200" dirty="0">
                          <a:solidFill>
                            <a:srgbClr val="00B050"/>
                          </a:solidFill>
                        </a:rPr>
                        <a:t>Leistungsfach Geschichte</a:t>
                      </a:r>
                      <a:endParaRPr lang="de-DE" sz="14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de-DE" sz="14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de-DE" sz="14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de-DE" sz="14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1200" dirty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de-DE" sz="14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84873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Geographie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424486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Katholische Religionslehre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1712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Kunst 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704328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Sport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268219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b="1" dirty="0">
                          <a:solidFill>
                            <a:srgbClr val="21A0FF"/>
                          </a:solidFill>
                          <a:latin typeface="+mn-lt"/>
                        </a:rPr>
                        <a:t>W-Seminar </a:t>
                      </a:r>
                      <a:r>
                        <a:rPr lang="de-DE" sz="1400" b="1" dirty="0" err="1">
                          <a:solidFill>
                            <a:srgbClr val="21A0FF"/>
                          </a:solidFill>
                          <a:latin typeface="+mn-lt"/>
                        </a:rPr>
                        <a:t>PuG</a:t>
                      </a:r>
                      <a:endParaRPr lang="de-DE" sz="1400" b="1" dirty="0">
                        <a:solidFill>
                          <a:srgbClr val="21A0FF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21A0FF"/>
                          </a:solidFill>
                          <a:latin typeface="+mn-lt"/>
                        </a:rPr>
                        <a:t>2</a:t>
                      </a:r>
                      <a:endParaRPr lang="de-DE" sz="1400" b="1" dirty="0">
                        <a:solidFill>
                          <a:srgbClr val="21A0FF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21A0FF"/>
                          </a:solidFill>
                          <a:latin typeface="+mn-lt"/>
                        </a:rPr>
                        <a:t>2</a:t>
                      </a:r>
                      <a:endParaRPr lang="de-DE" sz="1400" b="1" dirty="0">
                        <a:solidFill>
                          <a:srgbClr val="21A0FF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21A0FF"/>
                          </a:solidFill>
                          <a:latin typeface="+mn-lt"/>
                        </a:rPr>
                        <a:t>2</a:t>
                      </a:r>
                      <a:endParaRPr lang="de-DE" sz="1400" b="1" dirty="0">
                        <a:solidFill>
                          <a:srgbClr val="21A0FF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rgbClr val="21A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12588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Summe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31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29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271794"/>
                  </a:ext>
                </a:extLst>
              </a:tr>
            </a:tbl>
          </a:graphicData>
        </a:graphic>
      </p:graphicFrame>
      <p:sp>
        <p:nvSpPr>
          <p:cNvPr id="10" name="Pfeil: nach links 11">
            <a:extLst>
              <a:ext uri="{FF2B5EF4-FFF2-40B4-BE49-F238E27FC236}">
                <a16:creationId xmlns:a16="http://schemas.microsoft.com/office/drawing/2014/main" id="{1576C72E-654E-4A71-8D59-7F98851CCE4E}"/>
              </a:ext>
            </a:extLst>
          </p:cNvPr>
          <p:cNvSpPr/>
          <p:nvPr/>
        </p:nvSpPr>
        <p:spPr>
          <a:xfrm>
            <a:off x="5959204" y="5408153"/>
            <a:ext cx="2880000" cy="504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cs typeface="Arial" panose="020B0604020202020204" pitchFamily="34" charset="0"/>
              </a:rPr>
              <a:t>126 Halbjahreswochenstunden</a:t>
            </a:r>
          </a:p>
        </p:txBody>
      </p:sp>
      <p:sp>
        <p:nvSpPr>
          <p:cNvPr id="11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9204" y="2510542"/>
            <a:ext cx="2773383" cy="135716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xtLst/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</a:pPr>
            <a:r>
              <a:rPr lang="en-GB" altLang="de-DE" sz="2000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Schüler</a:t>
            </a:r>
            <a:r>
              <a:rPr lang="en-GB" altLang="de-DE" sz="2000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/in </a:t>
            </a:r>
            <a:r>
              <a:rPr lang="en-GB" altLang="de-DE" sz="2000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mit</a:t>
            </a:r>
            <a:endParaRPr lang="en-GB" altLang="de-DE" sz="2000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  <a:p>
            <a:pPr marL="342900" indent="-342900" eaLnBrk="1" hangingPunct="1">
              <a:lnSpc>
                <a:spcPct val="100000"/>
              </a:lnSpc>
              <a:buClr>
                <a:srgbClr val="355D90"/>
              </a:buClr>
              <a:buFont typeface="Arial" panose="020B0604020202020204" pitchFamily="34" charset="0"/>
              <a:buChar char="•"/>
            </a:pPr>
            <a:r>
              <a:rPr lang="en-GB" altLang="de-DE" sz="2000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Stärken</a:t>
            </a:r>
            <a:r>
              <a:rPr lang="en-GB" altLang="de-DE" sz="2000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2000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im</a:t>
            </a:r>
            <a:r>
              <a:rPr lang="en-GB" altLang="de-DE" sz="2000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2000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Bereich</a:t>
            </a:r>
            <a:r>
              <a:rPr lang="en-GB" altLang="de-DE" sz="2000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2000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Gesellschaftswissen-schaften</a:t>
            </a:r>
            <a:r>
              <a:rPr lang="en-GB" altLang="de-DE" sz="2000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(GPR)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679115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Belegungsbeispiel</a:t>
            </a:r>
            <a:r>
              <a:rPr lang="en-GB" altLang="de-DE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: </a:t>
            </a:r>
          </a:p>
        </p:txBody>
      </p:sp>
      <p:graphicFrame>
        <p:nvGraphicFramePr>
          <p:cNvPr id="3" name="Tabelle 5">
            <a:extLst>
              <a:ext uri="{FF2B5EF4-FFF2-40B4-BE49-F238E27FC236}">
                <a16:creationId xmlns:a16="http://schemas.microsoft.com/office/drawing/2014/main" id="{27E6DCAB-9199-4C7D-A6D2-1621590298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786487"/>
              </p:ext>
            </p:extLst>
          </p:nvPr>
        </p:nvGraphicFramePr>
        <p:xfrm>
          <a:off x="509036" y="1218233"/>
          <a:ext cx="4794484" cy="5029200"/>
        </p:xfrm>
        <a:graphic>
          <a:graphicData uri="http://schemas.openxmlformats.org/drawingml/2006/table">
            <a:tbl>
              <a:tblPr firstRow="1" lastRow="1" bandRow="1">
                <a:tableStyleId>{3B4B98B0-60AC-42C2-AFA5-B58CD77FA1E5}</a:tableStyleId>
              </a:tblPr>
              <a:tblGrid>
                <a:gridCol w="2538964">
                  <a:extLst>
                    <a:ext uri="{9D8B030D-6E8A-4147-A177-3AD203B41FA5}">
                      <a16:colId xmlns:a16="http://schemas.microsoft.com/office/drawing/2014/main" val="3163556027"/>
                    </a:ext>
                  </a:extLst>
                </a:gridCol>
                <a:gridCol w="592183">
                  <a:extLst>
                    <a:ext uri="{9D8B030D-6E8A-4147-A177-3AD203B41FA5}">
                      <a16:colId xmlns:a16="http://schemas.microsoft.com/office/drawing/2014/main" val="3328961251"/>
                    </a:ext>
                  </a:extLst>
                </a:gridCol>
                <a:gridCol w="574766">
                  <a:extLst>
                    <a:ext uri="{9D8B030D-6E8A-4147-A177-3AD203B41FA5}">
                      <a16:colId xmlns:a16="http://schemas.microsoft.com/office/drawing/2014/main" val="1514671570"/>
                    </a:ext>
                  </a:extLst>
                </a:gridCol>
                <a:gridCol w="531222">
                  <a:extLst>
                    <a:ext uri="{9D8B030D-6E8A-4147-A177-3AD203B41FA5}">
                      <a16:colId xmlns:a16="http://schemas.microsoft.com/office/drawing/2014/main" val="3339884801"/>
                    </a:ext>
                  </a:extLst>
                </a:gridCol>
                <a:gridCol w="557349">
                  <a:extLst>
                    <a:ext uri="{9D8B030D-6E8A-4147-A177-3AD203B41FA5}">
                      <a16:colId xmlns:a16="http://schemas.microsoft.com/office/drawing/2014/main" val="4096387308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Fach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12/1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12/2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13/1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13/2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39744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Deutsch (</a:t>
                      </a:r>
                      <a:r>
                        <a:rPr lang="de-DE" sz="1400" dirty="0" err="1"/>
                        <a:t>eA</a:t>
                      </a:r>
                      <a:r>
                        <a:rPr lang="de-DE" sz="1400" dirty="0"/>
                        <a:t>)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46538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Mathematik (</a:t>
                      </a:r>
                      <a:r>
                        <a:rPr lang="de-DE" sz="1400" dirty="0" err="1"/>
                        <a:t>eA</a:t>
                      </a:r>
                      <a:r>
                        <a:rPr lang="de-DE" sz="1400" dirty="0"/>
                        <a:t>)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66781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Englisch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05656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kern="1200" dirty="0">
                          <a:latin typeface="+mn-lt"/>
                        </a:rPr>
                        <a:t>Biologie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latin typeface="+mn-lt"/>
                        </a:rPr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latin typeface="+mn-lt"/>
                        </a:rPr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latin typeface="+mn-lt"/>
                        </a:rPr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latin typeface="+mn-lt"/>
                        </a:rPr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7993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Informatik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06720303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PuG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4676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b="1" kern="1200" dirty="0">
                          <a:solidFill>
                            <a:srgbClr val="00B050"/>
                          </a:solidFill>
                        </a:rPr>
                        <a:t>Leistungsfach Geschichte</a:t>
                      </a:r>
                      <a:endParaRPr lang="de-DE" sz="14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de-DE" sz="14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de-DE" sz="14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de-DE" sz="14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1200" dirty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de-DE" sz="14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84873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Geographie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424486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Katholische Religionslehre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1712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Kunst 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704328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Sport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268219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b="1" dirty="0">
                          <a:solidFill>
                            <a:srgbClr val="21A0FF"/>
                          </a:solidFill>
                          <a:latin typeface="+mn-lt"/>
                        </a:rPr>
                        <a:t>W-Seminar Geographie</a:t>
                      </a:r>
                      <a:endParaRPr lang="de-DE" sz="1400" b="1" dirty="0">
                        <a:solidFill>
                          <a:srgbClr val="21A0FF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21A0FF"/>
                          </a:solidFill>
                          <a:latin typeface="+mn-lt"/>
                        </a:rPr>
                        <a:t>2</a:t>
                      </a:r>
                      <a:endParaRPr lang="de-DE" sz="1400" b="1" dirty="0">
                        <a:solidFill>
                          <a:srgbClr val="21A0FF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21A0FF"/>
                          </a:solidFill>
                          <a:latin typeface="+mn-lt"/>
                        </a:rPr>
                        <a:t>2</a:t>
                      </a:r>
                      <a:endParaRPr lang="de-DE" sz="1400" b="1" dirty="0">
                        <a:solidFill>
                          <a:srgbClr val="21A0FF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21A0FF"/>
                          </a:solidFill>
                          <a:latin typeface="+mn-lt"/>
                        </a:rPr>
                        <a:t>2</a:t>
                      </a:r>
                      <a:endParaRPr lang="de-DE" sz="1400" b="1" dirty="0">
                        <a:solidFill>
                          <a:srgbClr val="21A0FF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rgbClr val="21A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12588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Theater</a:t>
                      </a:r>
                      <a:r>
                        <a:rPr lang="de-DE" sz="1400" b="1" kern="1200" baseline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und Film</a:t>
                      </a:r>
                      <a:endParaRPr lang="de-DE" sz="14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</a:rPr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</a:rPr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925046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Summe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35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35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31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271794"/>
                  </a:ext>
                </a:extLst>
              </a:tr>
            </a:tbl>
          </a:graphicData>
        </a:graphic>
      </p:graphicFrame>
      <p:sp>
        <p:nvSpPr>
          <p:cNvPr id="2" name="Rechteck 1"/>
          <p:cNvSpPr/>
          <p:nvPr/>
        </p:nvSpPr>
        <p:spPr>
          <a:xfrm>
            <a:off x="498088" y="5583044"/>
            <a:ext cx="8341116" cy="334536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400" dirty="0">
                <a:solidFill>
                  <a:schemeClr val="accent2"/>
                </a:solidFill>
              </a:rPr>
              <a:t>freiwillige Belegung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9204" y="2321349"/>
            <a:ext cx="2773383" cy="141148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xtLst/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</a:pPr>
            <a:r>
              <a:rPr lang="en-GB" altLang="de-DE" sz="2000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Schüler</a:t>
            </a:r>
            <a:r>
              <a:rPr lang="en-GB" altLang="de-DE" sz="2000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/in </a:t>
            </a:r>
            <a:r>
              <a:rPr lang="en-GB" altLang="de-DE" sz="2000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mit</a:t>
            </a:r>
            <a:endParaRPr lang="en-GB" altLang="de-DE" sz="2000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  <a:p>
            <a:pPr marL="342900" indent="-342900" eaLnBrk="1" hangingPunct="1">
              <a:lnSpc>
                <a:spcPct val="100000"/>
              </a:lnSpc>
              <a:buClr>
                <a:srgbClr val="355D90"/>
              </a:buClr>
              <a:buFont typeface="Arial" panose="020B0604020202020204" pitchFamily="34" charset="0"/>
              <a:buChar char="•"/>
            </a:pPr>
            <a:r>
              <a:rPr lang="en-GB" altLang="de-DE" sz="2000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Freiwilliger</a:t>
            </a:r>
            <a:r>
              <a:rPr lang="en-GB" altLang="de-DE" sz="2000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2000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Belegung</a:t>
            </a:r>
            <a:r>
              <a:rPr lang="en-GB" altLang="de-DE" sz="2000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2000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eines</a:t>
            </a:r>
            <a:r>
              <a:rPr lang="en-GB" altLang="de-DE" sz="2000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2000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Profilfaches</a:t>
            </a:r>
            <a:r>
              <a:rPr lang="en-GB" altLang="de-DE" sz="2000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in Q12</a:t>
            </a:r>
          </a:p>
        </p:txBody>
      </p:sp>
      <p:sp>
        <p:nvSpPr>
          <p:cNvPr id="8" name="Pfeil: nach links 11">
            <a:extLst>
              <a:ext uri="{FF2B5EF4-FFF2-40B4-BE49-F238E27FC236}">
                <a16:creationId xmlns:a16="http://schemas.microsoft.com/office/drawing/2014/main" id="{1576C72E-654E-4A71-8D59-7F98851CCE4E}"/>
              </a:ext>
            </a:extLst>
          </p:cNvPr>
          <p:cNvSpPr/>
          <p:nvPr/>
        </p:nvSpPr>
        <p:spPr>
          <a:xfrm>
            <a:off x="5959204" y="5995433"/>
            <a:ext cx="2880000" cy="504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cs typeface="Arial" panose="020B0604020202020204" pitchFamily="34" charset="0"/>
              </a:rPr>
              <a:t>130 Halbjahreswochenstunden</a:t>
            </a: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8809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Belegungsbeispiel</a:t>
            </a:r>
            <a:r>
              <a:rPr lang="en-GB" altLang="de-DE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: </a:t>
            </a:r>
          </a:p>
        </p:txBody>
      </p:sp>
      <p:graphicFrame>
        <p:nvGraphicFramePr>
          <p:cNvPr id="3" name="Tabelle 5">
            <a:extLst>
              <a:ext uri="{FF2B5EF4-FFF2-40B4-BE49-F238E27FC236}">
                <a16:creationId xmlns:a16="http://schemas.microsoft.com/office/drawing/2014/main" id="{27E6DCAB-9199-4C7D-A6D2-1621590298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432276"/>
              </p:ext>
            </p:extLst>
          </p:nvPr>
        </p:nvGraphicFramePr>
        <p:xfrm>
          <a:off x="509036" y="1218233"/>
          <a:ext cx="4794484" cy="5029200"/>
        </p:xfrm>
        <a:graphic>
          <a:graphicData uri="http://schemas.openxmlformats.org/drawingml/2006/table">
            <a:tbl>
              <a:tblPr firstRow="1" lastRow="1" bandRow="1">
                <a:tableStyleId>{3B4B98B0-60AC-42C2-AFA5-B58CD77FA1E5}</a:tableStyleId>
              </a:tblPr>
              <a:tblGrid>
                <a:gridCol w="2538964">
                  <a:extLst>
                    <a:ext uri="{9D8B030D-6E8A-4147-A177-3AD203B41FA5}">
                      <a16:colId xmlns:a16="http://schemas.microsoft.com/office/drawing/2014/main" val="3163556027"/>
                    </a:ext>
                  </a:extLst>
                </a:gridCol>
                <a:gridCol w="592183">
                  <a:extLst>
                    <a:ext uri="{9D8B030D-6E8A-4147-A177-3AD203B41FA5}">
                      <a16:colId xmlns:a16="http://schemas.microsoft.com/office/drawing/2014/main" val="3328961251"/>
                    </a:ext>
                  </a:extLst>
                </a:gridCol>
                <a:gridCol w="574766">
                  <a:extLst>
                    <a:ext uri="{9D8B030D-6E8A-4147-A177-3AD203B41FA5}">
                      <a16:colId xmlns:a16="http://schemas.microsoft.com/office/drawing/2014/main" val="1514671570"/>
                    </a:ext>
                  </a:extLst>
                </a:gridCol>
                <a:gridCol w="531222">
                  <a:extLst>
                    <a:ext uri="{9D8B030D-6E8A-4147-A177-3AD203B41FA5}">
                      <a16:colId xmlns:a16="http://schemas.microsoft.com/office/drawing/2014/main" val="3339884801"/>
                    </a:ext>
                  </a:extLst>
                </a:gridCol>
                <a:gridCol w="557349">
                  <a:extLst>
                    <a:ext uri="{9D8B030D-6E8A-4147-A177-3AD203B41FA5}">
                      <a16:colId xmlns:a16="http://schemas.microsoft.com/office/drawing/2014/main" val="4096387308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Fach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12/1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12/2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13/1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13/2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39744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Deutsch (</a:t>
                      </a:r>
                      <a:r>
                        <a:rPr lang="de-DE" sz="1400" dirty="0" err="1"/>
                        <a:t>eA</a:t>
                      </a:r>
                      <a:r>
                        <a:rPr lang="de-DE" sz="1400" dirty="0"/>
                        <a:t>)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46538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Mathematik (</a:t>
                      </a:r>
                      <a:r>
                        <a:rPr lang="de-DE" sz="1400" dirty="0" err="1"/>
                        <a:t>eA</a:t>
                      </a:r>
                      <a:r>
                        <a:rPr lang="de-DE" sz="1400" dirty="0"/>
                        <a:t>)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66781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Latein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05656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kern="1200" dirty="0"/>
                        <a:t>Englisch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400" kern="1200" dirty="0"/>
                        <a:t>3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de-DE" sz="1400" kern="1200" dirty="0"/>
                        <a:t>3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77944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kern="1200" dirty="0"/>
                        <a:t>Physik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7993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kern="1200" dirty="0"/>
                        <a:t>Geschichte</a:t>
                      </a:r>
                      <a:endParaRPr lang="de-DE" sz="1400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4676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Politik und Gesellschaft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387529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latin typeface="+mn-lt"/>
                        </a:rPr>
                        <a:t>Wirtschaft und Recht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latin typeface="+mn-lt"/>
                        </a:rPr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latin typeface="+mn-lt"/>
                        </a:rPr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424486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Ethik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1712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b="1" dirty="0">
                          <a:solidFill>
                            <a:srgbClr val="00B050"/>
                          </a:solidFill>
                        </a:rPr>
                        <a:t>Leistungsfach Kunst (</a:t>
                      </a:r>
                      <a:r>
                        <a:rPr lang="de-DE" sz="1400" b="1" dirty="0" err="1">
                          <a:solidFill>
                            <a:srgbClr val="00B050"/>
                          </a:solidFill>
                        </a:rPr>
                        <a:t>eA</a:t>
                      </a:r>
                      <a:r>
                        <a:rPr lang="de-DE" sz="1400" b="1" dirty="0">
                          <a:solidFill>
                            <a:srgbClr val="00B050"/>
                          </a:solidFill>
                        </a:rPr>
                        <a:t>)</a:t>
                      </a:r>
                      <a:endParaRPr lang="de-DE" sz="14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de-DE" sz="14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de-DE" sz="14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de-DE" sz="14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1200" dirty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de-DE" sz="1400" b="1" kern="12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704328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Sport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268219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b="1" dirty="0">
                          <a:solidFill>
                            <a:srgbClr val="21A0FF"/>
                          </a:solidFill>
                          <a:latin typeface="+mn-lt"/>
                        </a:rPr>
                        <a:t>W-Seminar Sport</a:t>
                      </a:r>
                      <a:endParaRPr lang="de-DE" sz="1400" b="1" dirty="0">
                        <a:solidFill>
                          <a:srgbClr val="21A0FF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21A0FF"/>
                          </a:solidFill>
                          <a:latin typeface="+mn-lt"/>
                        </a:rPr>
                        <a:t>2</a:t>
                      </a:r>
                      <a:endParaRPr lang="de-DE" sz="1400" b="1" dirty="0">
                        <a:solidFill>
                          <a:srgbClr val="21A0FF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21A0FF"/>
                          </a:solidFill>
                          <a:latin typeface="+mn-lt"/>
                        </a:rPr>
                        <a:t>2</a:t>
                      </a:r>
                      <a:endParaRPr lang="de-DE" sz="1400" b="1" dirty="0">
                        <a:solidFill>
                          <a:srgbClr val="21A0FF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21A0FF"/>
                          </a:solidFill>
                          <a:latin typeface="+mn-lt"/>
                        </a:rPr>
                        <a:t>2</a:t>
                      </a:r>
                      <a:endParaRPr lang="de-DE" sz="1400" b="1" dirty="0">
                        <a:solidFill>
                          <a:srgbClr val="21A0FF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400" dirty="0">
                          <a:solidFill>
                            <a:srgbClr val="21A0FF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125880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</a:rPr>
                        <a:t>Vokalensemble</a:t>
                      </a:r>
                      <a:endParaRPr lang="de-DE" sz="1400" b="1" kern="1200" dirty="0">
                        <a:solidFill>
                          <a:schemeClr val="accent2">
                            <a:lumMod val="75000"/>
                          </a:schemeClr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kern="120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925046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Summe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35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35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33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31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5271794"/>
                  </a:ext>
                </a:extLst>
              </a:tr>
            </a:tbl>
          </a:graphicData>
        </a:graphic>
      </p:graphicFrame>
      <p:sp>
        <p:nvSpPr>
          <p:cNvPr id="10" name="Rechteck 9"/>
          <p:cNvSpPr/>
          <p:nvPr/>
        </p:nvSpPr>
        <p:spPr>
          <a:xfrm>
            <a:off x="498088" y="5583044"/>
            <a:ext cx="8341116" cy="334536"/>
          </a:xfrm>
          <a:prstGeom prst="rect">
            <a:avLst/>
          </a:prstGeom>
          <a:noFill/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de-DE" sz="1400" dirty="0">
                <a:solidFill>
                  <a:schemeClr val="accent2"/>
                </a:solidFill>
              </a:rPr>
              <a:t>freiwillige Belegung</a:t>
            </a: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59204" y="1894109"/>
            <a:ext cx="2773383" cy="141148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xtLst/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</a:pPr>
            <a:r>
              <a:rPr lang="en-GB" altLang="de-DE" sz="2000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Schüler</a:t>
            </a:r>
            <a:r>
              <a:rPr lang="en-GB" altLang="de-DE" sz="2000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/in </a:t>
            </a:r>
            <a:r>
              <a:rPr lang="en-GB" altLang="de-DE" sz="2000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mit</a:t>
            </a:r>
            <a:endParaRPr lang="en-GB" altLang="de-DE" sz="2000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  <a:p>
            <a:pPr marL="342900" indent="-342900" eaLnBrk="1" hangingPunct="1">
              <a:lnSpc>
                <a:spcPct val="100000"/>
              </a:lnSpc>
              <a:buClr>
                <a:srgbClr val="355D90"/>
              </a:buClr>
              <a:buFont typeface="Arial" panose="020B0604020202020204" pitchFamily="34" charset="0"/>
              <a:buChar char="•"/>
            </a:pPr>
            <a:r>
              <a:rPr lang="en-GB" altLang="de-DE" sz="2000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Freiwilliger</a:t>
            </a:r>
            <a:r>
              <a:rPr lang="en-GB" altLang="de-DE" sz="2000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2000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Belegung</a:t>
            </a:r>
            <a:r>
              <a:rPr lang="en-GB" altLang="de-DE" sz="2000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2000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eines</a:t>
            </a:r>
            <a:r>
              <a:rPr lang="en-GB" altLang="de-DE" sz="2000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2000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Profilfaches</a:t>
            </a:r>
            <a:r>
              <a:rPr lang="en-GB" altLang="de-DE" sz="2000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in Q12 und Q13</a:t>
            </a:r>
          </a:p>
        </p:txBody>
      </p:sp>
      <p:sp>
        <p:nvSpPr>
          <p:cNvPr id="9" name="Pfeil: nach links 11">
            <a:extLst>
              <a:ext uri="{FF2B5EF4-FFF2-40B4-BE49-F238E27FC236}">
                <a16:creationId xmlns:a16="http://schemas.microsoft.com/office/drawing/2014/main" id="{1576C72E-654E-4A71-8D59-7F98851CCE4E}"/>
              </a:ext>
            </a:extLst>
          </p:cNvPr>
          <p:cNvSpPr/>
          <p:nvPr/>
        </p:nvSpPr>
        <p:spPr>
          <a:xfrm>
            <a:off x="5959204" y="5995433"/>
            <a:ext cx="2880000" cy="504000"/>
          </a:xfrm>
          <a:prstGeom prst="snip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cs typeface="Arial" panose="020B0604020202020204" pitchFamily="34" charset="0"/>
              </a:rPr>
              <a:t>134 Halbjahreswochenstunden</a:t>
            </a:r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37895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Tagesordnung</a:t>
            </a:r>
            <a:endParaRPr lang="en-GB" altLang="de-DE" b="1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3" y="1218233"/>
            <a:ext cx="8278683" cy="4141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marL="457200" indent="-457200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en-GB" altLang="de-DE" dirty="0" err="1">
                <a:solidFill>
                  <a:schemeClr val="bg1">
                    <a:lumMod val="65000"/>
                  </a:schemeClr>
                </a:solidFill>
                <a:latin typeface="+mn-lt"/>
                <a:cs typeface="Arial" panose="020B0604020202020204" pitchFamily="34" charset="0"/>
              </a:rPr>
              <a:t>Belegung</a:t>
            </a:r>
            <a:r>
              <a:rPr lang="en-GB" altLang="de-DE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</a:p>
          <a:p>
            <a:pPr marL="457200" indent="-457200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en-GB" altLang="de-DE" b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Abiturfächer</a:t>
            </a:r>
            <a:endParaRPr lang="en-GB" altLang="de-DE" b="1" dirty="0">
              <a:solidFill>
                <a:schemeClr val="accent1">
                  <a:lumMod val="75000"/>
                </a:schemeClr>
              </a:solidFill>
              <a:latin typeface="+mn-lt"/>
              <a:cs typeface="Arial" panose="020B0604020202020204" pitchFamily="34" charset="0"/>
            </a:endParaRPr>
          </a:p>
          <a:p>
            <a:pPr marL="715963" lvl="1" indent="-27305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de-DE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Verpflichtende</a:t>
            </a:r>
            <a:r>
              <a:rPr lang="en-GB" altLang="de-DE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Abiturprüfungsfächer</a:t>
            </a:r>
            <a:endParaRPr lang="en-GB" altLang="de-DE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715963" lvl="1" indent="-27305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de-DE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Fachspezifische</a:t>
            </a:r>
            <a:r>
              <a:rPr lang="en-GB" altLang="de-DE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Besonderheiten</a:t>
            </a:r>
            <a:endParaRPr lang="en-GB" altLang="de-DE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715963" lvl="1" indent="-27305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de-DE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Wahlbeispiele</a:t>
            </a:r>
            <a:r>
              <a:rPr lang="en-GB" altLang="de-DE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</a:p>
          <a:p>
            <a:pPr marL="457200" indent="-457200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en-GB" altLang="de-DE" dirty="0" err="1">
                <a:solidFill>
                  <a:schemeClr val="bg1">
                    <a:lumMod val="65000"/>
                  </a:schemeClr>
                </a:solidFill>
                <a:latin typeface="+mn-lt"/>
                <a:cs typeface="Arial" panose="020B0604020202020204" pitchFamily="34" charset="0"/>
              </a:rPr>
              <a:t>Notengebung</a:t>
            </a:r>
            <a:endParaRPr lang="en-GB" altLang="de-DE" dirty="0">
              <a:solidFill>
                <a:schemeClr val="bg1">
                  <a:lumMod val="65000"/>
                </a:schemeClr>
              </a:solidFill>
              <a:latin typeface="+mn-lt"/>
              <a:cs typeface="Arial" panose="020B0604020202020204" pitchFamily="34" charset="0"/>
            </a:endParaRPr>
          </a:p>
          <a:p>
            <a:pPr marL="457200" indent="-457200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en-GB" altLang="de-DE" dirty="0" err="1">
                <a:solidFill>
                  <a:schemeClr val="bg1">
                    <a:lumMod val="65000"/>
                  </a:schemeClr>
                </a:solidFill>
                <a:latin typeface="+mn-lt"/>
                <a:cs typeface="Arial" panose="020B0604020202020204" pitchFamily="34" charset="0"/>
              </a:rPr>
              <a:t>Verschiedenes</a:t>
            </a:r>
            <a:endParaRPr lang="en-GB" altLang="de-DE" dirty="0">
              <a:solidFill>
                <a:schemeClr val="bg1">
                  <a:lumMod val="65000"/>
                </a:schemeClr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</a:pPr>
            <a:endParaRPr lang="en-GB" altLang="de-DE" sz="200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457200" indent="-457200" eaLnBrk="1" hangingPunct="1">
              <a:lnSpc>
                <a:spcPct val="100000"/>
              </a:lnSpc>
              <a:buFont typeface="+mj-lt"/>
              <a:buAutoNum type="arabicPeriod"/>
            </a:pPr>
            <a:endParaRPr lang="en-GB" altLang="de-DE" sz="200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buFont typeface="Verdana" pitchFamily="34" charset="0"/>
              <a:buNone/>
            </a:pPr>
            <a:endParaRPr lang="en-GB" altLang="de-DE" sz="200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3487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Abiturfächerwahl</a:t>
            </a:r>
            <a:r>
              <a:rPr lang="en-GB" altLang="de-DE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und </a:t>
            </a: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Abiturprüfung</a:t>
            </a:r>
            <a:endParaRPr lang="en-GB" altLang="de-DE" b="1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3" y="1218233"/>
            <a:ext cx="8278683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Verpflichtende</a:t>
            </a: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Abiturprüfungsfächer</a:t>
            </a:r>
            <a:endParaRPr lang="en-GB" altLang="de-DE" sz="2000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1C2BE3B7-1E99-4A7A-B09F-E13E0E7C50D7}"/>
              </a:ext>
            </a:extLst>
          </p:cNvPr>
          <p:cNvSpPr/>
          <p:nvPr/>
        </p:nvSpPr>
        <p:spPr>
          <a:xfrm>
            <a:off x="395533" y="1672687"/>
            <a:ext cx="84212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4559248"/>
              </p:ext>
            </p:extLst>
          </p:nvPr>
        </p:nvGraphicFramePr>
        <p:xfrm>
          <a:off x="442863" y="1753807"/>
          <a:ext cx="8088396" cy="22250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14976">
                  <a:extLst>
                    <a:ext uri="{9D8B030D-6E8A-4147-A177-3AD203B41FA5}">
                      <a16:colId xmlns:a16="http://schemas.microsoft.com/office/drawing/2014/main" val="116271123"/>
                    </a:ext>
                  </a:extLst>
                </a:gridCol>
                <a:gridCol w="1939682">
                  <a:extLst>
                    <a:ext uri="{9D8B030D-6E8A-4147-A177-3AD203B41FA5}">
                      <a16:colId xmlns:a16="http://schemas.microsoft.com/office/drawing/2014/main" val="1604541811"/>
                    </a:ext>
                  </a:extLst>
                </a:gridCol>
                <a:gridCol w="5733738">
                  <a:extLst>
                    <a:ext uri="{9D8B030D-6E8A-4147-A177-3AD203B41FA5}">
                      <a16:colId xmlns:a16="http://schemas.microsoft.com/office/drawing/2014/main" val="561498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dirty="0"/>
                        <a:t>Abiturprüfungsfach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5976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Deutsch (</a:t>
                      </a:r>
                      <a:r>
                        <a:rPr lang="de-DE" dirty="0" err="1"/>
                        <a:t>eA</a:t>
                      </a:r>
                      <a:r>
                        <a:rPr lang="de-DE" dirty="0"/>
                        <a:t>)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464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Mathematik (</a:t>
                      </a:r>
                      <a:r>
                        <a:rPr lang="de-DE" dirty="0" err="1"/>
                        <a:t>eA</a:t>
                      </a:r>
                      <a:r>
                        <a:rPr lang="de-DE" dirty="0"/>
                        <a:t>)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283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Leistungsfach (</a:t>
                      </a:r>
                      <a:r>
                        <a:rPr lang="de-DE" dirty="0" err="1"/>
                        <a:t>eA</a:t>
                      </a:r>
                      <a:r>
                        <a:rPr lang="de-DE" dirty="0"/>
                        <a:t>)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1000"/>
                        </a:spcAft>
                      </a:pPr>
                      <a:endParaRPr lang="de-DE" i="1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940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weiteres</a:t>
                      </a:r>
                      <a:r>
                        <a:rPr lang="de-DE" baseline="0" dirty="0"/>
                        <a:t> Fach</a:t>
                      </a:r>
                      <a:endParaRPr lang="de-DE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2776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weiteres Fach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2404228"/>
                  </a:ext>
                </a:extLst>
              </a:tr>
            </a:tbl>
          </a:graphicData>
        </a:graphic>
      </p:graphicFrame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91516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Tagesordnung</a:t>
            </a:r>
            <a:endParaRPr lang="en-GB" altLang="de-DE" b="1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03038" y="2095311"/>
            <a:ext cx="3312368" cy="34800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marL="457200" indent="-457200" eaLnBrk="1" hangingPunct="1">
              <a:lnSpc>
                <a:spcPct val="10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GB" altLang="de-DE" sz="3200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Belegung</a:t>
            </a:r>
            <a:r>
              <a:rPr lang="en-GB" altLang="de-DE" sz="32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</a:p>
          <a:p>
            <a:pPr marL="457200" indent="-457200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en-GB" altLang="de-DE" sz="3200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Abiturprüfung</a:t>
            </a:r>
            <a:endParaRPr lang="en-GB" altLang="de-DE" sz="320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457200" indent="-457200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en-GB" altLang="de-DE" sz="3200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Notengebung</a:t>
            </a:r>
            <a:endParaRPr lang="en-GB" altLang="de-DE" sz="320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457200" indent="-457200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en-GB" altLang="de-DE" sz="3200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Verschiedenes</a:t>
            </a:r>
            <a:endParaRPr lang="en-GB" altLang="de-DE" sz="320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</a:pPr>
            <a:endParaRPr lang="en-GB" altLang="de-DE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457200" indent="-457200" eaLnBrk="1" hangingPunct="1">
              <a:lnSpc>
                <a:spcPct val="100000"/>
              </a:lnSpc>
              <a:buFont typeface="+mj-lt"/>
              <a:buAutoNum type="arabicPeriod"/>
            </a:pPr>
            <a:endParaRPr lang="en-GB" altLang="de-DE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buFont typeface="Verdana" pitchFamily="34" charset="0"/>
              <a:buNone/>
            </a:pPr>
            <a:endParaRPr lang="en-GB" altLang="de-DE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002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Abiturfächerwahl</a:t>
            </a:r>
            <a:r>
              <a:rPr lang="en-GB" altLang="de-DE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und </a:t>
            </a: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Abiturprüfung</a:t>
            </a:r>
            <a:endParaRPr lang="en-GB" altLang="de-DE" b="1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3" y="1218233"/>
            <a:ext cx="8278683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Verpflichtende</a:t>
            </a: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Abiturprüfungsfächer</a:t>
            </a:r>
            <a:endParaRPr lang="en-GB" altLang="de-DE" sz="2000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1C2BE3B7-1E99-4A7A-B09F-E13E0E7C50D7}"/>
              </a:ext>
            </a:extLst>
          </p:cNvPr>
          <p:cNvSpPr/>
          <p:nvPr/>
        </p:nvSpPr>
        <p:spPr>
          <a:xfrm>
            <a:off x="395533" y="1672687"/>
            <a:ext cx="84212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5184589"/>
              </p:ext>
            </p:extLst>
          </p:nvPr>
        </p:nvGraphicFramePr>
        <p:xfrm>
          <a:off x="442863" y="1753807"/>
          <a:ext cx="8088396" cy="22250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14976">
                  <a:extLst>
                    <a:ext uri="{9D8B030D-6E8A-4147-A177-3AD203B41FA5}">
                      <a16:colId xmlns:a16="http://schemas.microsoft.com/office/drawing/2014/main" val="116271123"/>
                    </a:ext>
                  </a:extLst>
                </a:gridCol>
                <a:gridCol w="1939682">
                  <a:extLst>
                    <a:ext uri="{9D8B030D-6E8A-4147-A177-3AD203B41FA5}">
                      <a16:colId xmlns:a16="http://schemas.microsoft.com/office/drawing/2014/main" val="1604541811"/>
                    </a:ext>
                  </a:extLst>
                </a:gridCol>
                <a:gridCol w="5733738">
                  <a:extLst>
                    <a:ext uri="{9D8B030D-6E8A-4147-A177-3AD203B41FA5}">
                      <a16:colId xmlns:a16="http://schemas.microsoft.com/office/drawing/2014/main" val="561498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dirty="0"/>
                        <a:t>Abiturprüfungsfach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5976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Deutsch (</a:t>
                      </a:r>
                      <a:r>
                        <a:rPr lang="de-DE" dirty="0" err="1"/>
                        <a:t>eA</a:t>
                      </a:r>
                      <a:r>
                        <a:rPr lang="de-DE" dirty="0"/>
                        <a:t>)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464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Mathematik (</a:t>
                      </a:r>
                      <a:r>
                        <a:rPr lang="de-DE" dirty="0" err="1"/>
                        <a:t>eA</a:t>
                      </a:r>
                      <a:r>
                        <a:rPr lang="de-DE" dirty="0"/>
                        <a:t>)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283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Leistungsfach (</a:t>
                      </a:r>
                      <a:r>
                        <a:rPr lang="de-DE" dirty="0" err="1"/>
                        <a:t>eA</a:t>
                      </a:r>
                      <a:r>
                        <a:rPr lang="de-DE" dirty="0"/>
                        <a:t>)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600" dirty="0"/>
                        <a:t>darunter: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/>
                        <a:t>mind. eine fortgeführte FS</a:t>
                      </a:r>
                      <a:r>
                        <a:rPr lang="de-DE" sz="1600" baseline="0" dirty="0"/>
                        <a:t> </a:t>
                      </a:r>
                      <a:r>
                        <a:rPr lang="de-DE" sz="1600" b="1" i="1" baseline="0" dirty="0"/>
                        <a:t>oder</a:t>
                      </a:r>
                      <a:r>
                        <a:rPr lang="de-DE" sz="1600" baseline="0" dirty="0"/>
                        <a:t> eine NW (Bio, Chemie, Physik)</a:t>
                      </a:r>
                    </a:p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de-DE" sz="1600" baseline="0" dirty="0">
                          <a:solidFill>
                            <a:srgbClr val="DAE3F3"/>
                          </a:solidFill>
                        </a:rPr>
                        <a:t>ein weiteres Fach nach Wahl</a:t>
                      </a:r>
                      <a:endParaRPr lang="de-DE" sz="1600" dirty="0">
                        <a:solidFill>
                          <a:srgbClr val="DAE3F3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940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weiteres</a:t>
                      </a:r>
                      <a:r>
                        <a:rPr lang="de-DE" baseline="0" dirty="0"/>
                        <a:t> Fach</a:t>
                      </a:r>
                      <a:endParaRPr lang="de-DE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2776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weiteres Fach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2404228"/>
                  </a:ext>
                </a:extLst>
              </a:tr>
            </a:tbl>
          </a:graphicData>
        </a:graphic>
      </p:graphicFrame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69900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Abiturfächerwahl</a:t>
            </a:r>
            <a:r>
              <a:rPr lang="en-GB" altLang="de-DE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und </a:t>
            </a: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Abiturprüfung</a:t>
            </a:r>
            <a:endParaRPr lang="en-GB" altLang="de-DE" b="1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3" y="1218233"/>
            <a:ext cx="8278683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Verpflichtende</a:t>
            </a: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Abiturprüfungsfächer</a:t>
            </a:r>
            <a:endParaRPr lang="en-GB" altLang="de-DE" sz="2000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1C2BE3B7-1E99-4A7A-B09F-E13E0E7C50D7}"/>
              </a:ext>
            </a:extLst>
          </p:cNvPr>
          <p:cNvSpPr/>
          <p:nvPr/>
        </p:nvSpPr>
        <p:spPr>
          <a:xfrm>
            <a:off x="395533" y="1672687"/>
            <a:ext cx="84212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494091"/>
              </p:ext>
            </p:extLst>
          </p:nvPr>
        </p:nvGraphicFramePr>
        <p:xfrm>
          <a:off x="442863" y="1753807"/>
          <a:ext cx="8088396" cy="22250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14976">
                  <a:extLst>
                    <a:ext uri="{9D8B030D-6E8A-4147-A177-3AD203B41FA5}">
                      <a16:colId xmlns:a16="http://schemas.microsoft.com/office/drawing/2014/main" val="116271123"/>
                    </a:ext>
                  </a:extLst>
                </a:gridCol>
                <a:gridCol w="1939682">
                  <a:extLst>
                    <a:ext uri="{9D8B030D-6E8A-4147-A177-3AD203B41FA5}">
                      <a16:colId xmlns:a16="http://schemas.microsoft.com/office/drawing/2014/main" val="1604541811"/>
                    </a:ext>
                  </a:extLst>
                </a:gridCol>
                <a:gridCol w="5733738">
                  <a:extLst>
                    <a:ext uri="{9D8B030D-6E8A-4147-A177-3AD203B41FA5}">
                      <a16:colId xmlns:a16="http://schemas.microsoft.com/office/drawing/2014/main" val="561498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dirty="0"/>
                        <a:t>Abiturprüfungsfach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5976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Deutsch (</a:t>
                      </a:r>
                      <a:r>
                        <a:rPr lang="de-DE" dirty="0" err="1"/>
                        <a:t>eA</a:t>
                      </a:r>
                      <a:r>
                        <a:rPr lang="de-DE" dirty="0"/>
                        <a:t>)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464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Mathematik (</a:t>
                      </a:r>
                      <a:r>
                        <a:rPr lang="de-DE" dirty="0" err="1"/>
                        <a:t>eA</a:t>
                      </a:r>
                      <a:r>
                        <a:rPr lang="de-DE" dirty="0"/>
                        <a:t>)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283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Leistungsfach (</a:t>
                      </a:r>
                      <a:r>
                        <a:rPr lang="de-DE" dirty="0" err="1"/>
                        <a:t>eA</a:t>
                      </a:r>
                      <a:r>
                        <a:rPr lang="de-DE" dirty="0"/>
                        <a:t>)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600" dirty="0"/>
                        <a:t>darunter: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/>
                        <a:t>mind. eine fortgeführte FS</a:t>
                      </a:r>
                      <a:r>
                        <a:rPr lang="de-DE" sz="1600" baseline="0" dirty="0"/>
                        <a:t> </a:t>
                      </a:r>
                      <a:r>
                        <a:rPr lang="de-DE" sz="1600" b="1" i="1" baseline="0" dirty="0"/>
                        <a:t>oder</a:t>
                      </a:r>
                      <a:r>
                        <a:rPr lang="de-DE" sz="1600" baseline="0" dirty="0"/>
                        <a:t> eine NW (Bio, Chemie, Physik)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600" i="1" baseline="0" dirty="0">
                          <a:solidFill>
                            <a:schemeClr val="tx1"/>
                          </a:solidFill>
                        </a:rPr>
                        <a:t>mind. </a:t>
                      </a:r>
                      <a:r>
                        <a:rPr lang="de-DE" sz="1600" baseline="0" dirty="0">
                          <a:solidFill>
                            <a:schemeClr val="tx1"/>
                          </a:solidFill>
                        </a:rPr>
                        <a:t>ein </a:t>
                      </a:r>
                      <a:r>
                        <a:rPr lang="de-DE" sz="1600" baseline="0" dirty="0" err="1">
                          <a:solidFill>
                            <a:schemeClr val="tx1"/>
                          </a:solidFill>
                        </a:rPr>
                        <a:t>GPR</a:t>
                      </a:r>
                      <a:r>
                        <a:rPr lang="de-DE" sz="1600" baseline="0" dirty="0">
                          <a:solidFill>
                            <a:schemeClr val="tx1"/>
                          </a:solidFill>
                        </a:rPr>
                        <a:t>-Fach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>
                          <a:solidFill>
                            <a:srgbClr val="DAE3F3"/>
                          </a:solidFill>
                        </a:rPr>
                        <a:t>ein weiteres Fach nach Wahl</a:t>
                      </a:r>
                      <a:endParaRPr lang="de-DE" sz="1600" dirty="0">
                        <a:solidFill>
                          <a:srgbClr val="DAE3F3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940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weiteres</a:t>
                      </a:r>
                      <a:r>
                        <a:rPr lang="de-DE" baseline="0" dirty="0"/>
                        <a:t> Fach</a:t>
                      </a:r>
                      <a:endParaRPr lang="de-DE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2776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weiteres Fach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2404228"/>
                  </a:ext>
                </a:extLst>
              </a:tr>
            </a:tbl>
          </a:graphicData>
        </a:graphic>
      </p:graphicFrame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09894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Abiturfächerwahl</a:t>
            </a:r>
            <a:r>
              <a:rPr lang="en-GB" altLang="de-DE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und </a:t>
            </a: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Abiturprüfung</a:t>
            </a:r>
            <a:endParaRPr lang="en-GB" altLang="de-DE" b="1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3" y="1218233"/>
            <a:ext cx="8278683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Verpflichtende</a:t>
            </a: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Abiturprüfungsfächer</a:t>
            </a:r>
            <a:endParaRPr lang="en-GB" altLang="de-DE" sz="2000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1C2BE3B7-1E99-4A7A-B09F-E13E0E7C50D7}"/>
              </a:ext>
            </a:extLst>
          </p:cNvPr>
          <p:cNvSpPr/>
          <p:nvPr/>
        </p:nvSpPr>
        <p:spPr>
          <a:xfrm>
            <a:off x="395533" y="1672687"/>
            <a:ext cx="84212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494091"/>
              </p:ext>
            </p:extLst>
          </p:nvPr>
        </p:nvGraphicFramePr>
        <p:xfrm>
          <a:off x="442863" y="1753807"/>
          <a:ext cx="8088396" cy="22250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14976">
                  <a:extLst>
                    <a:ext uri="{9D8B030D-6E8A-4147-A177-3AD203B41FA5}">
                      <a16:colId xmlns:a16="http://schemas.microsoft.com/office/drawing/2014/main" val="116271123"/>
                    </a:ext>
                  </a:extLst>
                </a:gridCol>
                <a:gridCol w="1939682">
                  <a:extLst>
                    <a:ext uri="{9D8B030D-6E8A-4147-A177-3AD203B41FA5}">
                      <a16:colId xmlns:a16="http://schemas.microsoft.com/office/drawing/2014/main" val="1604541811"/>
                    </a:ext>
                  </a:extLst>
                </a:gridCol>
                <a:gridCol w="5733738">
                  <a:extLst>
                    <a:ext uri="{9D8B030D-6E8A-4147-A177-3AD203B41FA5}">
                      <a16:colId xmlns:a16="http://schemas.microsoft.com/office/drawing/2014/main" val="561498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dirty="0"/>
                        <a:t>Abiturprüfungsfach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5976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Deutsch (</a:t>
                      </a:r>
                      <a:r>
                        <a:rPr lang="de-DE" dirty="0" err="1"/>
                        <a:t>eA</a:t>
                      </a:r>
                      <a:r>
                        <a:rPr lang="de-DE" dirty="0"/>
                        <a:t>)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464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Mathematik (</a:t>
                      </a:r>
                      <a:r>
                        <a:rPr lang="de-DE" dirty="0" err="1"/>
                        <a:t>eA</a:t>
                      </a:r>
                      <a:r>
                        <a:rPr lang="de-DE" dirty="0"/>
                        <a:t>)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283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Leistungsfach (</a:t>
                      </a:r>
                      <a:r>
                        <a:rPr lang="de-DE" dirty="0" err="1"/>
                        <a:t>eA</a:t>
                      </a:r>
                      <a:r>
                        <a:rPr lang="de-DE" dirty="0"/>
                        <a:t>)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600" dirty="0"/>
                        <a:t>darunter: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/>
                        <a:t>mind. eine fortgeführte FS</a:t>
                      </a:r>
                      <a:r>
                        <a:rPr lang="de-DE" sz="1600" baseline="0" dirty="0"/>
                        <a:t> </a:t>
                      </a:r>
                      <a:r>
                        <a:rPr lang="de-DE" sz="1600" b="1" i="1" baseline="0" dirty="0"/>
                        <a:t>oder</a:t>
                      </a:r>
                      <a:r>
                        <a:rPr lang="de-DE" sz="1600" baseline="0" dirty="0"/>
                        <a:t> eine NW (Bio, Chemie, Physik)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600" i="1" baseline="0" dirty="0">
                          <a:solidFill>
                            <a:schemeClr val="tx1"/>
                          </a:solidFill>
                        </a:rPr>
                        <a:t>mind. </a:t>
                      </a:r>
                      <a:r>
                        <a:rPr lang="de-DE" sz="1600" baseline="0" dirty="0">
                          <a:solidFill>
                            <a:schemeClr val="tx1"/>
                          </a:solidFill>
                        </a:rPr>
                        <a:t>ein </a:t>
                      </a:r>
                      <a:r>
                        <a:rPr lang="de-DE" sz="1600" baseline="0" dirty="0" err="1">
                          <a:solidFill>
                            <a:schemeClr val="tx1"/>
                          </a:solidFill>
                        </a:rPr>
                        <a:t>GPR</a:t>
                      </a:r>
                      <a:r>
                        <a:rPr lang="de-DE" sz="1600" baseline="0" dirty="0">
                          <a:solidFill>
                            <a:schemeClr val="tx1"/>
                          </a:solidFill>
                        </a:rPr>
                        <a:t>-Fach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>
                          <a:solidFill>
                            <a:srgbClr val="DAE3F3"/>
                          </a:solidFill>
                        </a:rPr>
                        <a:t>ein weiteres Fach nach Wahl</a:t>
                      </a:r>
                      <a:endParaRPr lang="de-DE" sz="1600" dirty="0">
                        <a:solidFill>
                          <a:srgbClr val="DAE3F3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940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weiteres</a:t>
                      </a:r>
                      <a:r>
                        <a:rPr lang="de-DE" baseline="0" dirty="0"/>
                        <a:t> Fach</a:t>
                      </a:r>
                      <a:endParaRPr lang="de-DE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2776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weiteres Fach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2404228"/>
                  </a:ext>
                </a:extLst>
              </a:tr>
            </a:tbl>
          </a:graphicData>
        </a:graphic>
      </p:graphicFrame>
      <p:sp>
        <p:nvSpPr>
          <p:cNvPr id="6" name="Rechteck 5"/>
          <p:cNvSpPr/>
          <p:nvPr/>
        </p:nvSpPr>
        <p:spPr>
          <a:xfrm>
            <a:off x="489648" y="4424344"/>
            <a:ext cx="8041610" cy="15333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de-DE" b="1" dirty="0">
                <a:solidFill>
                  <a:srgbClr val="C00000"/>
                </a:solidFill>
              </a:rPr>
              <a:t>Möglichkeit</a:t>
            </a:r>
            <a:r>
              <a:rPr lang="de-DE" dirty="0">
                <a:solidFill>
                  <a:schemeClr val="tx1"/>
                </a:solidFill>
              </a:rPr>
              <a:t> zur </a:t>
            </a:r>
            <a:r>
              <a:rPr lang="de-DE" i="1" dirty="0">
                <a:solidFill>
                  <a:schemeClr val="tx1"/>
                </a:solidFill>
              </a:rPr>
              <a:t>Substitution</a:t>
            </a:r>
            <a:r>
              <a:rPr lang="de-DE" dirty="0">
                <a:solidFill>
                  <a:schemeClr val="tx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von </a:t>
            </a:r>
            <a:r>
              <a:rPr lang="de-DE" b="1" dirty="0">
                <a:solidFill>
                  <a:schemeClr val="tx1"/>
                </a:solidFill>
              </a:rPr>
              <a:t>Deutsch</a:t>
            </a:r>
            <a:r>
              <a:rPr lang="de-DE" dirty="0">
                <a:solidFill>
                  <a:schemeClr val="tx1"/>
                </a:solidFill>
              </a:rPr>
              <a:t>: fortgeführte </a:t>
            </a:r>
            <a:r>
              <a:rPr lang="de-DE" dirty="0" err="1">
                <a:solidFill>
                  <a:schemeClr val="tx1"/>
                </a:solidFill>
              </a:rPr>
              <a:t>FS</a:t>
            </a:r>
            <a:r>
              <a:rPr lang="de-DE" dirty="0">
                <a:solidFill>
                  <a:schemeClr val="tx1"/>
                </a:solidFill>
              </a:rPr>
              <a:t> als Leistungsfach und weitere fortgeführte </a:t>
            </a:r>
            <a:r>
              <a:rPr lang="de-DE" dirty="0" err="1">
                <a:solidFill>
                  <a:schemeClr val="tx1"/>
                </a:solidFill>
              </a:rPr>
              <a:t>FS</a:t>
            </a:r>
            <a:r>
              <a:rPr lang="de-DE" dirty="0">
                <a:solidFill>
                  <a:schemeClr val="tx1"/>
                </a:solidFill>
              </a:rPr>
              <a:t> als Abiturprüfungsfach</a:t>
            </a:r>
          </a:p>
          <a:p>
            <a:endParaRPr lang="de-DE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041633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Abiturfächerwahl</a:t>
            </a:r>
            <a:r>
              <a:rPr lang="en-GB" altLang="de-DE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und </a:t>
            </a: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Abiturprüfung</a:t>
            </a:r>
            <a:endParaRPr lang="en-GB" altLang="de-DE" b="1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3" y="1218233"/>
            <a:ext cx="8278683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Verpflichtende</a:t>
            </a: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Abiturprüfungsfächer</a:t>
            </a:r>
            <a:endParaRPr lang="en-GB" altLang="de-DE" sz="2000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1C2BE3B7-1E99-4A7A-B09F-E13E0E7C50D7}"/>
              </a:ext>
            </a:extLst>
          </p:cNvPr>
          <p:cNvSpPr/>
          <p:nvPr/>
        </p:nvSpPr>
        <p:spPr>
          <a:xfrm>
            <a:off x="395533" y="1672687"/>
            <a:ext cx="84212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4494091"/>
              </p:ext>
            </p:extLst>
          </p:nvPr>
        </p:nvGraphicFramePr>
        <p:xfrm>
          <a:off x="442863" y="1753807"/>
          <a:ext cx="8088396" cy="22250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14976">
                  <a:extLst>
                    <a:ext uri="{9D8B030D-6E8A-4147-A177-3AD203B41FA5}">
                      <a16:colId xmlns:a16="http://schemas.microsoft.com/office/drawing/2014/main" val="116271123"/>
                    </a:ext>
                  </a:extLst>
                </a:gridCol>
                <a:gridCol w="1939682">
                  <a:extLst>
                    <a:ext uri="{9D8B030D-6E8A-4147-A177-3AD203B41FA5}">
                      <a16:colId xmlns:a16="http://schemas.microsoft.com/office/drawing/2014/main" val="1604541811"/>
                    </a:ext>
                  </a:extLst>
                </a:gridCol>
                <a:gridCol w="5733738">
                  <a:extLst>
                    <a:ext uri="{9D8B030D-6E8A-4147-A177-3AD203B41FA5}">
                      <a16:colId xmlns:a16="http://schemas.microsoft.com/office/drawing/2014/main" val="5614989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de-DE" dirty="0"/>
                        <a:t>Abiturprüfungsfach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5976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Deutsch (</a:t>
                      </a:r>
                      <a:r>
                        <a:rPr lang="de-DE" dirty="0" err="1"/>
                        <a:t>eA</a:t>
                      </a:r>
                      <a:r>
                        <a:rPr lang="de-DE" dirty="0"/>
                        <a:t>)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464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Mathematik (</a:t>
                      </a:r>
                      <a:r>
                        <a:rPr lang="de-DE" dirty="0" err="1"/>
                        <a:t>eA</a:t>
                      </a:r>
                      <a:r>
                        <a:rPr lang="de-DE" dirty="0"/>
                        <a:t>)</a:t>
                      </a:r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283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Leistungsfach (</a:t>
                      </a:r>
                      <a:r>
                        <a:rPr lang="de-DE" dirty="0" err="1"/>
                        <a:t>eA</a:t>
                      </a:r>
                      <a:r>
                        <a:rPr lang="de-DE" dirty="0"/>
                        <a:t>)</a:t>
                      </a: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de-DE" sz="1600" dirty="0"/>
                        <a:t>darunter: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/>
                        <a:t>mind. eine fortgeführte FS</a:t>
                      </a:r>
                      <a:r>
                        <a:rPr lang="de-DE" sz="1600" baseline="0" dirty="0"/>
                        <a:t> </a:t>
                      </a:r>
                      <a:r>
                        <a:rPr lang="de-DE" sz="1600" b="1" i="1" baseline="0" dirty="0"/>
                        <a:t>oder</a:t>
                      </a:r>
                      <a:r>
                        <a:rPr lang="de-DE" sz="1600" baseline="0" dirty="0"/>
                        <a:t> eine NW (Bio, Chemie, Physik)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600" i="1" baseline="0" dirty="0">
                          <a:solidFill>
                            <a:schemeClr val="tx1"/>
                          </a:solidFill>
                        </a:rPr>
                        <a:t>mind. </a:t>
                      </a:r>
                      <a:r>
                        <a:rPr lang="de-DE" sz="1600" baseline="0" dirty="0">
                          <a:solidFill>
                            <a:schemeClr val="tx1"/>
                          </a:solidFill>
                        </a:rPr>
                        <a:t>ein </a:t>
                      </a:r>
                      <a:r>
                        <a:rPr lang="de-DE" sz="1600" baseline="0" dirty="0" err="1">
                          <a:solidFill>
                            <a:schemeClr val="tx1"/>
                          </a:solidFill>
                        </a:rPr>
                        <a:t>GPR</a:t>
                      </a:r>
                      <a:r>
                        <a:rPr lang="de-DE" sz="1600" baseline="0" dirty="0">
                          <a:solidFill>
                            <a:schemeClr val="tx1"/>
                          </a:solidFill>
                        </a:rPr>
                        <a:t>-Fach</a:t>
                      </a:r>
                    </a:p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de-DE" sz="1600" baseline="0" dirty="0">
                          <a:solidFill>
                            <a:srgbClr val="DAE3F3"/>
                          </a:solidFill>
                        </a:rPr>
                        <a:t>ein weiteres Fach nach Wahl</a:t>
                      </a:r>
                      <a:endParaRPr lang="de-DE" sz="1600" dirty="0">
                        <a:solidFill>
                          <a:srgbClr val="DAE3F3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3940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weiteres</a:t>
                      </a:r>
                      <a:r>
                        <a:rPr lang="de-DE" baseline="0" dirty="0"/>
                        <a:t> Fach</a:t>
                      </a:r>
                      <a:endParaRPr lang="de-DE" dirty="0"/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2776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5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weiteres Fach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2404228"/>
                  </a:ext>
                </a:extLst>
              </a:tr>
            </a:tbl>
          </a:graphicData>
        </a:graphic>
      </p:graphicFrame>
      <p:sp>
        <p:nvSpPr>
          <p:cNvPr id="7" name="Rechteck 6"/>
          <p:cNvSpPr/>
          <p:nvPr/>
        </p:nvSpPr>
        <p:spPr>
          <a:xfrm>
            <a:off x="214185" y="4424344"/>
            <a:ext cx="8602644" cy="153339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de-DE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  <a:p>
            <a:r>
              <a:rPr lang="de-DE" b="1" dirty="0">
                <a:solidFill>
                  <a:srgbClr val="C00000"/>
                </a:solidFill>
              </a:rPr>
              <a:t>Möglichkeit</a:t>
            </a:r>
            <a:r>
              <a:rPr lang="de-DE" dirty="0">
                <a:solidFill>
                  <a:schemeClr val="tx1"/>
                </a:solidFill>
              </a:rPr>
              <a:t> zur </a:t>
            </a:r>
            <a:r>
              <a:rPr lang="de-DE" i="1" dirty="0">
                <a:solidFill>
                  <a:schemeClr val="tx1"/>
                </a:solidFill>
              </a:rPr>
              <a:t>Substitution</a:t>
            </a:r>
            <a:r>
              <a:rPr lang="de-DE" dirty="0">
                <a:solidFill>
                  <a:schemeClr val="tx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von </a:t>
            </a:r>
            <a:r>
              <a:rPr lang="de-DE" b="1" dirty="0">
                <a:solidFill>
                  <a:schemeClr val="tx1"/>
                </a:solidFill>
              </a:rPr>
              <a:t>Deutsch</a:t>
            </a:r>
            <a:r>
              <a:rPr lang="de-DE" dirty="0">
                <a:solidFill>
                  <a:schemeClr val="tx1"/>
                </a:solidFill>
              </a:rPr>
              <a:t>: fortgeführte </a:t>
            </a:r>
            <a:r>
              <a:rPr lang="de-DE" dirty="0" err="1">
                <a:solidFill>
                  <a:schemeClr val="tx1"/>
                </a:solidFill>
              </a:rPr>
              <a:t>FS</a:t>
            </a:r>
            <a:r>
              <a:rPr lang="de-DE" dirty="0">
                <a:solidFill>
                  <a:schemeClr val="tx1"/>
                </a:solidFill>
              </a:rPr>
              <a:t> als Leistungsfach und weitere fortgeführte </a:t>
            </a:r>
            <a:r>
              <a:rPr lang="de-DE" dirty="0" err="1">
                <a:solidFill>
                  <a:schemeClr val="tx1"/>
                </a:solidFill>
              </a:rPr>
              <a:t>FS</a:t>
            </a:r>
            <a:r>
              <a:rPr lang="de-DE" dirty="0">
                <a:solidFill>
                  <a:schemeClr val="tx1"/>
                </a:solidFill>
              </a:rPr>
              <a:t> als Abiturprüfungsfach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solidFill>
                  <a:schemeClr val="tx1"/>
                </a:solidFill>
              </a:rPr>
              <a:t>von </a:t>
            </a:r>
            <a:r>
              <a:rPr lang="de-DE" b="1" dirty="0">
                <a:solidFill>
                  <a:schemeClr val="tx1"/>
                </a:solidFill>
              </a:rPr>
              <a:t>Mathematik:</a:t>
            </a:r>
            <a:r>
              <a:rPr lang="de-DE" dirty="0">
                <a:solidFill>
                  <a:schemeClr val="tx1"/>
                </a:solidFill>
              </a:rPr>
              <a:t> NW oder Informatik als Leistungsfach und weitere NW oder Informatik als Abiturprüfungsfach (</a:t>
            </a:r>
            <a:r>
              <a:rPr lang="de-DE" b="1" dirty="0">
                <a:solidFill>
                  <a:schemeClr val="tx1"/>
                </a:solidFill>
              </a:rPr>
              <a:t>zudem: Abiturprüfung in </a:t>
            </a:r>
            <a:r>
              <a:rPr lang="de-DE" b="1" dirty="0" err="1">
                <a:solidFill>
                  <a:schemeClr val="tx1"/>
                </a:solidFill>
              </a:rPr>
              <a:t>fortgef</a:t>
            </a:r>
            <a:r>
              <a:rPr lang="de-DE" b="1" dirty="0">
                <a:solidFill>
                  <a:schemeClr val="tx1"/>
                </a:solidFill>
              </a:rPr>
              <a:t>. FS verpflichtend</a:t>
            </a:r>
            <a:r>
              <a:rPr lang="de-DE" dirty="0">
                <a:solidFill>
                  <a:schemeClr val="tx1"/>
                </a:solidFill>
              </a:rPr>
              <a:t>)</a:t>
            </a:r>
          </a:p>
          <a:p>
            <a:endParaRPr lang="de-DE" dirty="0">
              <a:solidFill>
                <a:schemeClr val="tx1"/>
              </a:solidFill>
            </a:endParaRPr>
          </a:p>
          <a:p>
            <a:endParaRPr lang="de-DE" dirty="0">
              <a:solidFill>
                <a:schemeClr val="tx1"/>
              </a:solidFill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6556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Abiturfächerwahl</a:t>
            </a:r>
            <a:r>
              <a:rPr lang="en-GB" altLang="de-DE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und </a:t>
            </a: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Abiturprüfung</a:t>
            </a:r>
            <a:endParaRPr lang="en-GB" altLang="de-DE" b="1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3" y="1218233"/>
            <a:ext cx="8278683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Verpflichtende</a:t>
            </a: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Abiturprüfungsfächer</a:t>
            </a:r>
            <a:endParaRPr lang="en-GB" altLang="de-DE" sz="2000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1C2BE3B7-1E99-4A7A-B09F-E13E0E7C50D7}"/>
              </a:ext>
            </a:extLst>
          </p:cNvPr>
          <p:cNvSpPr/>
          <p:nvPr/>
        </p:nvSpPr>
        <p:spPr>
          <a:xfrm>
            <a:off x="395533" y="1672687"/>
            <a:ext cx="84212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Tabel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9887393"/>
              </p:ext>
            </p:extLst>
          </p:nvPr>
        </p:nvGraphicFramePr>
        <p:xfrm>
          <a:off x="442863" y="1753807"/>
          <a:ext cx="8088396" cy="22250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414976">
                  <a:extLst>
                    <a:ext uri="{9D8B030D-6E8A-4147-A177-3AD203B41FA5}">
                      <a16:colId xmlns:a16="http://schemas.microsoft.com/office/drawing/2014/main" val="116271123"/>
                    </a:ext>
                  </a:extLst>
                </a:gridCol>
                <a:gridCol w="1939682">
                  <a:extLst>
                    <a:ext uri="{9D8B030D-6E8A-4147-A177-3AD203B41FA5}">
                      <a16:colId xmlns:a16="http://schemas.microsoft.com/office/drawing/2014/main" val="1604541811"/>
                    </a:ext>
                  </a:extLst>
                </a:gridCol>
                <a:gridCol w="3304515">
                  <a:extLst>
                    <a:ext uri="{9D8B030D-6E8A-4147-A177-3AD203B41FA5}">
                      <a16:colId xmlns:a16="http://schemas.microsoft.com/office/drawing/2014/main" val="56149891"/>
                    </a:ext>
                  </a:extLst>
                </a:gridCol>
                <a:gridCol w="2429223">
                  <a:extLst>
                    <a:ext uri="{9D8B030D-6E8A-4147-A177-3AD203B41FA5}">
                      <a16:colId xmlns:a16="http://schemas.microsoft.com/office/drawing/2014/main" val="35404431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de-DE" dirty="0"/>
                        <a:t>Abiturprüfungsfach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59763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1</a:t>
                      </a:r>
                    </a:p>
                  </a:txBody>
                  <a:tcPr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Deutsch (</a:t>
                      </a:r>
                      <a:r>
                        <a:rPr lang="de-DE" dirty="0" err="1"/>
                        <a:t>eA</a:t>
                      </a:r>
                      <a:r>
                        <a:rPr lang="de-DE" dirty="0"/>
                        <a:t>) </a:t>
                      </a:r>
                    </a:p>
                  </a:txBody>
                  <a:tcPr>
                    <a:lnB>
                      <a:noFill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de-DE" sz="1800" u="none" dirty="0"/>
                        <a:t>mind. 2 x schriftlich</a:t>
                      </a:r>
                    </a:p>
                    <a:p>
                      <a:pPr algn="ctr"/>
                      <a:r>
                        <a:rPr lang="de-DE" sz="1800" dirty="0"/>
                        <a:t>höchst. 1 x mündlich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5">
                  <a:txBody>
                    <a:bodyPr/>
                    <a:lstStyle/>
                    <a:p>
                      <a:pPr algn="ctr"/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3 Fächer schriftlich</a:t>
                      </a:r>
                    </a:p>
                    <a:p>
                      <a:pPr algn="ctr"/>
                      <a:r>
                        <a:rPr lang="de-DE" dirty="0">
                          <a:solidFill>
                            <a:srgbClr val="FF0000"/>
                          </a:solidFill>
                        </a:rPr>
                        <a:t>2 Fächer mündlich</a:t>
                      </a: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74649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2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Mathematik (</a:t>
                      </a:r>
                      <a:r>
                        <a:rPr lang="de-DE" dirty="0" err="1"/>
                        <a:t>eA</a:t>
                      </a:r>
                      <a:r>
                        <a:rPr lang="de-DE" dirty="0"/>
                        <a:t>)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82835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3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Leistungsfach (</a:t>
                      </a:r>
                      <a:r>
                        <a:rPr lang="de-DE" dirty="0" err="1"/>
                        <a:t>eA</a:t>
                      </a:r>
                      <a:r>
                        <a:rPr lang="de-DE" dirty="0"/>
                        <a:t>)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de-DE" sz="1600" dirty="0">
                        <a:solidFill>
                          <a:srgbClr val="DAE3F3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indent="0"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de-DE" sz="1600" dirty="0">
                        <a:solidFill>
                          <a:srgbClr val="DAE3F3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93940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4</a:t>
                      </a:r>
                    </a:p>
                  </a:txBody>
                  <a:tcPr>
                    <a:lnT>
                      <a:noFill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weiteres</a:t>
                      </a:r>
                      <a:r>
                        <a:rPr lang="de-DE" baseline="0" dirty="0"/>
                        <a:t> Fach</a:t>
                      </a:r>
                      <a:endParaRPr lang="de-DE" dirty="0"/>
                    </a:p>
                  </a:txBody>
                  <a:tcPr>
                    <a:lnT>
                      <a:noFill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de-DE" sz="1800" dirty="0"/>
                        <a:t>mind. 1</a:t>
                      </a:r>
                      <a:r>
                        <a:rPr lang="de-DE" sz="1800" baseline="0" dirty="0"/>
                        <a:t> x mündlich</a:t>
                      </a:r>
                    </a:p>
                    <a:p>
                      <a:pPr algn="ctr"/>
                      <a:r>
                        <a:rPr lang="de-DE" sz="1800" u="none" baseline="0" dirty="0"/>
                        <a:t>höchst. 1 x schriftlich</a:t>
                      </a:r>
                      <a:endParaRPr lang="de-DE" sz="1800" u="none" dirty="0"/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de-DE" sz="1600" dirty="0">
                        <a:solidFill>
                          <a:srgbClr val="DAE3F3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727764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de-DE" dirty="0"/>
                        <a:t>5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de-DE" dirty="0"/>
                        <a:t>weiteres Fach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de-DE" sz="1600" dirty="0">
                        <a:solidFill>
                          <a:srgbClr val="DAE3F3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285750" indent="-285750"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endParaRPr lang="de-DE" sz="1600" dirty="0">
                        <a:solidFill>
                          <a:srgbClr val="DAE3F3"/>
                        </a:solidFill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12404228"/>
                  </a:ext>
                </a:extLst>
              </a:tr>
            </a:tbl>
          </a:graphicData>
        </a:graphic>
      </p:graphicFrame>
      <p:sp>
        <p:nvSpPr>
          <p:cNvPr id="8" name="Geschweifte Klammer rechts 7"/>
          <p:cNvSpPr/>
          <p:nvPr/>
        </p:nvSpPr>
        <p:spPr>
          <a:xfrm>
            <a:off x="6138249" y="2199991"/>
            <a:ext cx="153909" cy="1702051"/>
          </a:xfrm>
          <a:prstGeom prst="rightBrac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FF0000"/>
              </a:solidFill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3" y="4327915"/>
            <a:ext cx="8278683" cy="925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de-DE" sz="18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Die </a:t>
            </a:r>
            <a:r>
              <a:rPr lang="en-GB" altLang="de-DE" sz="18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Abiturfächer</a:t>
            </a:r>
            <a:r>
              <a:rPr lang="en-GB" altLang="de-DE" sz="18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18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können</a:t>
            </a:r>
            <a:r>
              <a:rPr lang="en-GB" altLang="de-DE" sz="18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18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während</a:t>
            </a:r>
            <a:r>
              <a:rPr lang="en-GB" altLang="de-DE" sz="18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der </a:t>
            </a:r>
            <a:r>
              <a:rPr lang="en-GB" altLang="de-DE" sz="18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Oberstufe</a:t>
            </a:r>
            <a:r>
              <a:rPr lang="en-GB" altLang="de-DE" sz="18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18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noch</a:t>
            </a:r>
            <a:r>
              <a:rPr lang="en-GB" altLang="de-DE" sz="18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18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geändert</a:t>
            </a:r>
            <a:r>
              <a:rPr lang="en-GB" altLang="de-DE" sz="18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18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werden</a:t>
            </a:r>
            <a:r>
              <a:rPr lang="en-GB" altLang="de-DE" sz="18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:</a:t>
            </a:r>
          </a:p>
          <a:p>
            <a:pPr marL="342900" indent="-34290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altLang="de-DE" sz="18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Schriftliche</a:t>
            </a:r>
            <a:r>
              <a:rPr lang="en-GB" altLang="de-DE" sz="18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18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Fächer</a:t>
            </a:r>
            <a:r>
              <a:rPr lang="en-GB" altLang="de-DE" sz="18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18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bis</a:t>
            </a:r>
            <a:r>
              <a:rPr lang="en-GB" altLang="de-DE" sz="18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18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Ende</a:t>
            </a:r>
            <a:r>
              <a:rPr lang="en-GB" altLang="de-DE" sz="18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18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Januar</a:t>
            </a:r>
            <a:r>
              <a:rPr lang="en-GB" altLang="de-DE" sz="18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in Q13</a:t>
            </a:r>
          </a:p>
          <a:p>
            <a:pPr marL="342900" indent="-34290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altLang="de-DE" sz="18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Mündliche</a:t>
            </a:r>
            <a:r>
              <a:rPr lang="en-GB" altLang="de-DE" sz="18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18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Fächer</a:t>
            </a:r>
            <a:r>
              <a:rPr lang="en-GB" altLang="de-DE" sz="18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18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bis</a:t>
            </a:r>
            <a:r>
              <a:rPr lang="en-GB" altLang="de-DE" sz="18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18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Anfang</a:t>
            </a:r>
            <a:r>
              <a:rPr lang="en-GB" altLang="de-DE" sz="18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18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März</a:t>
            </a:r>
            <a:r>
              <a:rPr lang="en-GB" altLang="de-DE" sz="18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in Q13</a:t>
            </a: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33135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Abiturfächerwahl</a:t>
            </a:r>
            <a:r>
              <a:rPr lang="en-GB" altLang="de-DE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und </a:t>
            </a: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Abiturprüfung</a:t>
            </a:r>
            <a:endParaRPr lang="en-GB" altLang="de-DE" b="1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3" y="1218233"/>
            <a:ext cx="8278683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Fachspezifische</a:t>
            </a: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Besonderheiten</a:t>
            </a:r>
            <a:endParaRPr lang="en-GB" altLang="de-DE" sz="2000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1C2BE3B7-1E99-4A7A-B09F-E13E0E7C50D7}"/>
              </a:ext>
            </a:extLst>
          </p:cNvPr>
          <p:cNvSpPr/>
          <p:nvPr/>
        </p:nvSpPr>
        <p:spPr>
          <a:xfrm>
            <a:off x="395533" y="1672687"/>
            <a:ext cx="842129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b="1" dirty="0">
                <a:cs typeface="Arial" panose="020B0604020202020204" pitchFamily="34" charset="0"/>
              </a:rPr>
              <a:t>Kunst (und Musik)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cs typeface="Arial" panose="020B0604020202020204" pitchFamily="34" charset="0"/>
              </a:rPr>
              <a:t>als LF: </a:t>
            </a:r>
            <a:r>
              <a:rPr lang="de-DE" i="1" dirty="0">
                <a:cs typeface="Arial" panose="020B0604020202020204" pitchFamily="34" charset="0"/>
              </a:rPr>
              <a:t>verpflichtend schriftlich und fachpraktisch</a:t>
            </a:r>
            <a:r>
              <a:rPr lang="de-DE" dirty="0">
                <a:cs typeface="Arial" panose="020B0604020202020204" pitchFamily="34" charset="0"/>
              </a:rPr>
              <a:t/>
            </a:r>
            <a:br>
              <a:rPr lang="de-DE" dirty="0">
                <a:cs typeface="Arial" panose="020B0604020202020204" pitchFamily="34" charset="0"/>
              </a:rPr>
            </a:br>
            <a:r>
              <a:rPr lang="de-DE" dirty="0">
                <a:cs typeface="Arial" panose="020B0604020202020204" pitchFamily="34" charset="0"/>
              </a:rPr>
              <a:t>Festlegung mit der Fächerwahl in </a:t>
            </a:r>
            <a:r>
              <a:rPr lang="de-DE" dirty="0" err="1">
                <a:cs typeface="Arial" panose="020B0604020202020204" pitchFamily="34" charset="0"/>
              </a:rPr>
              <a:t>Jgst</a:t>
            </a:r>
            <a:r>
              <a:rPr lang="de-DE" dirty="0">
                <a:cs typeface="Arial" panose="020B0604020202020204" pitchFamily="34" charset="0"/>
              </a:rPr>
              <a:t>. 11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cs typeface="Arial" panose="020B0604020202020204" pitchFamily="34" charset="0"/>
              </a:rPr>
              <a:t>auf </a:t>
            </a:r>
            <a:r>
              <a:rPr lang="de-DE" dirty="0" err="1">
                <a:cs typeface="Arial" panose="020B0604020202020204" pitchFamily="34" charset="0"/>
              </a:rPr>
              <a:t>gA</a:t>
            </a:r>
            <a:r>
              <a:rPr lang="de-DE" dirty="0">
                <a:cs typeface="Arial" panose="020B0604020202020204" pitchFamily="34" charset="0"/>
              </a:rPr>
              <a:t>: </a:t>
            </a:r>
            <a:r>
              <a:rPr lang="de-DE" i="1" dirty="0">
                <a:cs typeface="Arial" panose="020B0604020202020204" pitchFamily="34" charset="0"/>
              </a:rPr>
              <a:t>nur Kolloquium </a:t>
            </a:r>
            <a:r>
              <a:rPr lang="de-DE" dirty="0">
                <a:cs typeface="Arial" panose="020B0604020202020204" pitchFamily="34" charset="0"/>
              </a:rPr>
              <a:t>möglich </a:t>
            </a:r>
            <a:br>
              <a:rPr lang="de-DE" dirty="0">
                <a:cs typeface="Arial" panose="020B0604020202020204" pitchFamily="34" charset="0"/>
              </a:rPr>
            </a:br>
            <a:r>
              <a:rPr lang="de-DE" dirty="0">
                <a:cs typeface="Arial" panose="020B0604020202020204" pitchFamily="34" charset="0"/>
              </a:rPr>
              <a:t>Festlegung </a:t>
            </a:r>
            <a:r>
              <a:rPr lang="de-DE" i="1" dirty="0">
                <a:cs typeface="Arial" panose="020B0604020202020204" pitchFamily="34" charset="0"/>
              </a:rPr>
              <a:t>6 Wochen vor Beginn der schriftlichen Abiturprüfung</a:t>
            </a:r>
          </a:p>
          <a:p>
            <a:endParaRPr lang="de-DE" dirty="0">
              <a:cs typeface="Arial" panose="020B0604020202020204" pitchFamily="34" charset="0"/>
            </a:endParaRPr>
          </a:p>
          <a:p>
            <a:r>
              <a:rPr lang="de-DE" b="1" dirty="0">
                <a:cs typeface="Arial" panose="020B0604020202020204" pitchFamily="34" charset="0"/>
              </a:rPr>
              <a:t>Sport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cs typeface="Arial" panose="020B0604020202020204" pitchFamily="34" charset="0"/>
              </a:rPr>
              <a:t>als LF: verpflichtend schriftlich </a:t>
            </a:r>
            <a:r>
              <a:rPr lang="de-DE" i="1" dirty="0">
                <a:cs typeface="Arial" panose="020B0604020202020204" pitchFamily="34" charset="0"/>
              </a:rPr>
              <a:t>oder </a:t>
            </a:r>
            <a:r>
              <a:rPr lang="de-DE" dirty="0">
                <a:cs typeface="Arial" panose="020B0604020202020204" pitchFamily="34" charset="0"/>
              </a:rPr>
              <a:t>mündlich und fachpraktisch</a:t>
            </a:r>
            <a:br>
              <a:rPr lang="de-DE" dirty="0">
                <a:cs typeface="Arial" panose="020B0604020202020204" pitchFamily="34" charset="0"/>
              </a:rPr>
            </a:br>
            <a:r>
              <a:rPr lang="de-DE" dirty="0">
                <a:cs typeface="Arial" panose="020B0604020202020204" pitchFamily="34" charset="0"/>
              </a:rPr>
              <a:t>Festlegung </a:t>
            </a:r>
            <a:r>
              <a:rPr lang="de-DE" i="1" dirty="0">
                <a:cs typeface="Arial" panose="020B0604020202020204" pitchFamily="34" charset="0"/>
              </a:rPr>
              <a:t>spätestens zum 31. Januar im Abiturjahr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>
                <a:cs typeface="Arial" panose="020B0604020202020204" pitchFamily="34" charset="0"/>
              </a:rPr>
              <a:t>auf </a:t>
            </a:r>
            <a:r>
              <a:rPr lang="de-DE" dirty="0" err="1">
                <a:cs typeface="Arial" panose="020B0604020202020204" pitchFamily="34" charset="0"/>
              </a:rPr>
              <a:t>gA</a:t>
            </a:r>
            <a:r>
              <a:rPr lang="de-DE" dirty="0">
                <a:cs typeface="Arial" panose="020B0604020202020204" pitchFamily="34" charset="0"/>
              </a:rPr>
              <a:t>: </a:t>
            </a:r>
            <a:r>
              <a:rPr lang="de-DE" i="1" dirty="0">
                <a:cs typeface="Arial" panose="020B0604020202020204" pitchFamily="34" charset="0"/>
              </a:rPr>
              <a:t>keine</a:t>
            </a:r>
            <a:r>
              <a:rPr lang="de-DE" dirty="0">
                <a:cs typeface="Arial" panose="020B0604020202020204" pitchFamily="34" charset="0"/>
              </a:rPr>
              <a:t> Abiturprüfung möglich</a:t>
            </a:r>
          </a:p>
          <a:p>
            <a:endParaRPr lang="de-DE" dirty="0">
              <a:cs typeface="Arial" panose="020B0604020202020204" pitchFamily="34" charset="0"/>
            </a:endParaRPr>
          </a:p>
          <a:p>
            <a:r>
              <a:rPr lang="de-DE" b="1" dirty="0">
                <a:cs typeface="Arial" panose="020B0604020202020204" pitchFamily="34" charset="0"/>
              </a:rPr>
              <a:t>Spät beginnendes Spanisch, spät beginnende Informatik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i="1" dirty="0">
                <a:cs typeface="Arial" panose="020B0604020202020204" pitchFamily="34" charset="0"/>
              </a:rPr>
              <a:t>nur Kolloquium </a:t>
            </a:r>
            <a:r>
              <a:rPr lang="de-DE" dirty="0">
                <a:cs typeface="Arial" panose="020B0604020202020204" pitchFamily="34" charset="0"/>
              </a:rPr>
              <a:t>möglich</a:t>
            </a:r>
            <a:endParaRPr lang="de-DE" i="1" dirty="0">
              <a:cs typeface="Arial" panose="020B0604020202020204" pitchFamily="34" charset="0"/>
            </a:endParaRP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48211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Abiturfächerwahl</a:t>
            </a:r>
            <a:r>
              <a:rPr lang="en-GB" altLang="de-DE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und </a:t>
            </a: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Abiturprüfung</a:t>
            </a:r>
            <a:endParaRPr lang="en-GB" altLang="de-DE" b="1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3" y="1218233"/>
            <a:ext cx="8278683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de-DE" sz="2000" b="1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Beispiel</a:t>
            </a:r>
            <a:r>
              <a:rPr lang="en-GB" altLang="de-DE" sz="2000" b="1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: </a:t>
            </a:r>
            <a:r>
              <a:rPr lang="en-GB" altLang="de-DE" sz="2000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Schüler</a:t>
            </a:r>
            <a:r>
              <a:rPr lang="en-GB" altLang="de-DE" sz="2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/in </a:t>
            </a:r>
            <a:r>
              <a:rPr lang="en-GB" altLang="de-DE" sz="2000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mit</a:t>
            </a:r>
            <a:r>
              <a:rPr lang="en-GB" altLang="de-DE" sz="2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2000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Stärken</a:t>
            </a:r>
            <a:r>
              <a:rPr lang="en-GB" altLang="de-DE" sz="2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2000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im</a:t>
            </a:r>
            <a:r>
              <a:rPr lang="en-GB" altLang="de-DE" sz="2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2000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Bereich</a:t>
            </a:r>
            <a:r>
              <a:rPr lang="en-GB" altLang="de-DE" sz="2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2000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Sprachen</a:t>
            </a:r>
            <a:endParaRPr lang="en-GB" altLang="de-DE" sz="200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graphicFrame>
        <p:nvGraphicFramePr>
          <p:cNvPr id="7" name="Tabelle 7">
            <a:extLst>
              <a:ext uri="{FF2B5EF4-FFF2-40B4-BE49-F238E27FC236}">
                <a16:creationId xmlns:a16="http://schemas.microsoft.com/office/drawing/2014/main" id="{AD693D5B-B8D0-4894-AEC8-95D8874EF1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533626"/>
              </p:ext>
            </p:extLst>
          </p:nvPr>
        </p:nvGraphicFramePr>
        <p:xfrm>
          <a:off x="474617" y="1937591"/>
          <a:ext cx="3874460" cy="22250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521502">
                  <a:extLst>
                    <a:ext uri="{9D8B030D-6E8A-4147-A177-3AD203B41FA5}">
                      <a16:colId xmlns:a16="http://schemas.microsoft.com/office/drawing/2014/main" val="3657886012"/>
                    </a:ext>
                  </a:extLst>
                </a:gridCol>
                <a:gridCol w="1352958">
                  <a:extLst>
                    <a:ext uri="{9D8B030D-6E8A-4147-A177-3AD203B41FA5}">
                      <a16:colId xmlns:a16="http://schemas.microsoft.com/office/drawing/2014/main" val="21427950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Prüfungsfach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Prüfungsform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407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Deutsch (</a:t>
                      </a:r>
                      <a:r>
                        <a:rPr lang="de-DE" sz="1600" dirty="0" err="1"/>
                        <a:t>eA</a:t>
                      </a:r>
                      <a:r>
                        <a:rPr lang="de-DE" sz="1600" dirty="0"/>
                        <a:t>)</a:t>
                      </a:r>
                      <a:endParaRPr lang="de-DE" sz="16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schriftlich</a:t>
                      </a:r>
                      <a:endParaRPr lang="de-DE" sz="16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597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Mathematik (</a:t>
                      </a:r>
                      <a:r>
                        <a:rPr lang="de-DE" sz="1600" dirty="0" err="1"/>
                        <a:t>eA</a:t>
                      </a:r>
                      <a:r>
                        <a:rPr lang="de-DE" sz="1600" dirty="0"/>
                        <a:t>)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mündlich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580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b="1" dirty="0">
                          <a:solidFill>
                            <a:srgbClr val="00B050"/>
                          </a:solidFill>
                        </a:rPr>
                        <a:t>Leistungsfach Englisch (</a:t>
                      </a:r>
                      <a:r>
                        <a:rPr lang="de-DE" sz="1600" b="1" dirty="0" err="1">
                          <a:solidFill>
                            <a:srgbClr val="00B050"/>
                          </a:solidFill>
                        </a:rPr>
                        <a:t>eA</a:t>
                      </a:r>
                      <a:r>
                        <a:rPr lang="de-DE" sz="1600" b="1" dirty="0">
                          <a:solidFill>
                            <a:srgbClr val="00B050"/>
                          </a:solidFill>
                        </a:rPr>
                        <a:t>)</a:t>
                      </a:r>
                      <a:endParaRPr lang="de-DE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>
                          <a:solidFill>
                            <a:srgbClr val="00B050"/>
                          </a:solidFill>
                        </a:rPr>
                        <a:t>schriftlich</a:t>
                      </a:r>
                      <a:endParaRPr lang="de-DE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1114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Latein </a:t>
                      </a:r>
                      <a:endParaRPr lang="de-DE" sz="16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schriftlich</a:t>
                      </a:r>
                      <a:endParaRPr lang="de-DE" sz="1600" dirty="0">
                        <a:solidFill>
                          <a:srgbClr val="0070C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911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Wirtschaft und Recht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mündlich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4548242"/>
                  </a:ext>
                </a:extLst>
              </a:tr>
            </a:tbl>
          </a:graphicData>
        </a:graphic>
      </p:graphicFrame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0A8AC2D8-1FF9-48CE-912A-1E284D7C00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1347766"/>
              </p:ext>
            </p:extLst>
          </p:nvPr>
        </p:nvGraphicFramePr>
        <p:xfrm>
          <a:off x="474617" y="4499144"/>
          <a:ext cx="3874460" cy="14833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144073">
                  <a:extLst>
                    <a:ext uri="{9D8B030D-6E8A-4147-A177-3AD203B41FA5}">
                      <a16:colId xmlns:a16="http://schemas.microsoft.com/office/drawing/2014/main" val="3657886012"/>
                    </a:ext>
                  </a:extLst>
                </a:gridCol>
                <a:gridCol w="730387">
                  <a:extLst>
                    <a:ext uri="{9D8B030D-6E8A-4147-A177-3AD203B41FA5}">
                      <a16:colId xmlns:a16="http://schemas.microsoft.com/office/drawing/2014/main" val="21427950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Abiturfächer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407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Deutsch </a:t>
                      </a:r>
                      <a:r>
                        <a:rPr lang="de-DE" sz="1600" i="1" dirty="0"/>
                        <a:t>und </a:t>
                      </a:r>
                      <a:r>
                        <a:rPr lang="de-DE" sz="1600" dirty="0"/>
                        <a:t>Mathematik </a:t>
                      </a:r>
                      <a:r>
                        <a:rPr lang="de-DE" sz="1600" i="1" dirty="0"/>
                        <a:t>und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LF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de-DE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0239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mind. eine </a:t>
                      </a:r>
                      <a:r>
                        <a:rPr lang="de-DE" sz="1600" dirty="0" err="1"/>
                        <a:t>fortgef</a:t>
                      </a:r>
                      <a:r>
                        <a:rPr lang="de-DE" sz="1600" dirty="0"/>
                        <a:t>. </a:t>
                      </a:r>
                      <a:r>
                        <a:rPr lang="de-DE" sz="1600" dirty="0" err="1"/>
                        <a:t>FS</a:t>
                      </a:r>
                      <a:r>
                        <a:rPr lang="de-DE" sz="1600" dirty="0"/>
                        <a:t> </a:t>
                      </a:r>
                      <a:r>
                        <a:rPr lang="de-DE" sz="1600" i="1" dirty="0"/>
                        <a:t>oder </a:t>
                      </a:r>
                      <a:r>
                        <a:rPr lang="de-DE" sz="1600" dirty="0"/>
                        <a:t>NW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1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de-DE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580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mind. ein GPR-Fach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de-DE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1114109"/>
                  </a:ext>
                </a:extLst>
              </a:tr>
            </a:tbl>
          </a:graphicData>
        </a:graphic>
      </p:graphicFrame>
      <p:graphicFrame>
        <p:nvGraphicFramePr>
          <p:cNvPr id="18" name="Tabelle 17">
            <a:extLst>
              <a:ext uri="{FF2B5EF4-FFF2-40B4-BE49-F238E27FC236}">
                <a16:creationId xmlns:a16="http://schemas.microsoft.com/office/drawing/2014/main" id="{0A8AC2D8-1FF9-48CE-912A-1E284D7C00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3713115"/>
              </p:ext>
            </p:extLst>
          </p:nvPr>
        </p:nvGraphicFramePr>
        <p:xfrm>
          <a:off x="4712354" y="4499144"/>
          <a:ext cx="3874460" cy="14833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075980">
                  <a:extLst>
                    <a:ext uri="{9D8B030D-6E8A-4147-A177-3AD203B41FA5}">
                      <a16:colId xmlns:a16="http://schemas.microsoft.com/office/drawing/2014/main" val="3657886012"/>
                    </a:ext>
                  </a:extLst>
                </a:gridCol>
                <a:gridCol w="798480">
                  <a:extLst>
                    <a:ext uri="{9D8B030D-6E8A-4147-A177-3AD203B41FA5}">
                      <a16:colId xmlns:a16="http://schemas.microsoft.com/office/drawing/2014/main" val="21427950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Prüfungsformen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407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3</a:t>
                      </a:r>
                      <a:r>
                        <a:rPr lang="de-DE" sz="1600" baseline="0" dirty="0"/>
                        <a:t> x </a:t>
                      </a:r>
                      <a:r>
                        <a:rPr lang="de-DE" sz="1600" dirty="0"/>
                        <a:t>schriftl., 2 x </a:t>
                      </a:r>
                      <a:r>
                        <a:rPr lang="de-DE" sz="1600" dirty="0" err="1"/>
                        <a:t>mündl</a:t>
                      </a:r>
                      <a:r>
                        <a:rPr lang="de-DE" sz="1600" dirty="0"/>
                        <a:t>.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de-DE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0239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mind. zwei Fächer auf </a:t>
                      </a:r>
                      <a:r>
                        <a:rPr lang="de-DE" sz="1600" dirty="0" err="1"/>
                        <a:t>eA</a:t>
                      </a:r>
                      <a:r>
                        <a:rPr lang="de-DE" sz="1600" dirty="0"/>
                        <a:t> schriftl.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1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de-DE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580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höchst. ein Fach auf </a:t>
                      </a:r>
                      <a:r>
                        <a:rPr lang="de-DE" sz="1600" dirty="0" err="1"/>
                        <a:t>eA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mündl</a:t>
                      </a:r>
                      <a:r>
                        <a:rPr lang="de-DE" sz="1600" dirty="0"/>
                        <a:t>.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de-DE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1114109"/>
                  </a:ext>
                </a:extLst>
              </a:tr>
            </a:tbl>
          </a:graphicData>
        </a:graphic>
      </p:graphicFrame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27860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Abiturfächerwahl</a:t>
            </a:r>
            <a:r>
              <a:rPr lang="en-GB" altLang="de-DE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und </a:t>
            </a: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Abiturprüfung</a:t>
            </a:r>
            <a:endParaRPr lang="en-GB" altLang="de-DE" b="1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3" y="1218233"/>
            <a:ext cx="8278683" cy="7100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/>
            <a:r>
              <a:rPr lang="en-GB" altLang="de-DE" sz="2000" b="1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Beispiel</a:t>
            </a:r>
            <a:r>
              <a:rPr lang="en-GB" altLang="de-DE" sz="2000" b="1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: </a:t>
            </a:r>
            <a:r>
              <a:rPr lang="en-GB" altLang="de-DE" sz="2000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Schüler</a:t>
            </a:r>
            <a:r>
              <a:rPr lang="en-GB" altLang="de-DE" sz="2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/in </a:t>
            </a:r>
            <a:r>
              <a:rPr lang="en-GB" altLang="de-DE" sz="2000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mit</a:t>
            </a:r>
            <a:r>
              <a:rPr lang="en-GB" altLang="de-DE" sz="2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2000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Stärken</a:t>
            </a:r>
            <a:r>
              <a:rPr lang="en-GB" altLang="de-DE" sz="2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2000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im</a:t>
            </a:r>
            <a:r>
              <a:rPr lang="en-GB" altLang="de-DE" sz="2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MINT-</a:t>
            </a:r>
            <a:r>
              <a:rPr lang="en-GB" altLang="de-DE" sz="2000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Bereich</a:t>
            </a:r>
            <a:endParaRPr lang="en-GB" altLang="de-DE" sz="200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</a:pPr>
            <a:endParaRPr lang="en-GB" altLang="de-DE" sz="2000" dirty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</p:txBody>
      </p:sp>
      <p:graphicFrame>
        <p:nvGraphicFramePr>
          <p:cNvPr id="7" name="Tabelle 7">
            <a:extLst>
              <a:ext uri="{FF2B5EF4-FFF2-40B4-BE49-F238E27FC236}">
                <a16:creationId xmlns:a16="http://schemas.microsoft.com/office/drawing/2014/main" id="{AD693D5B-B8D0-4894-AEC8-95D8874EF1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6336241"/>
              </p:ext>
            </p:extLst>
          </p:nvPr>
        </p:nvGraphicFramePr>
        <p:xfrm>
          <a:off x="474617" y="1937591"/>
          <a:ext cx="3874460" cy="22250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521502">
                  <a:extLst>
                    <a:ext uri="{9D8B030D-6E8A-4147-A177-3AD203B41FA5}">
                      <a16:colId xmlns:a16="http://schemas.microsoft.com/office/drawing/2014/main" val="3657886012"/>
                    </a:ext>
                  </a:extLst>
                </a:gridCol>
                <a:gridCol w="1352958">
                  <a:extLst>
                    <a:ext uri="{9D8B030D-6E8A-4147-A177-3AD203B41FA5}">
                      <a16:colId xmlns:a16="http://schemas.microsoft.com/office/drawing/2014/main" val="21427950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Prüfungsfach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Prüfungsform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407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>
                          <a:latin typeface="+mn-lt"/>
                          <a:cs typeface="Arial" panose="020B0604020202020204" pitchFamily="34" charset="0"/>
                        </a:rPr>
                        <a:t>Deutsch (</a:t>
                      </a:r>
                      <a:r>
                        <a:rPr lang="de-DE" sz="1600" dirty="0" err="1">
                          <a:latin typeface="+mn-lt"/>
                          <a:cs typeface="Arial" panose="020B0604020202020204" pitchFamily="34" charset="0"/>
                        </a:rPr>
                        <a:t>eA</a:t>
                      </a:r>
                      <a:r>
                        <a:rPr lang="de-DE" sz="1600" dirty="0">
                          <a:latin typeface="+mn-lt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latin typeface="+mn-lt"/>
                          <a:cs typeface="Arial" panose="020B0604020202020204" pitchFamily="34" charset="0"/>
                        </a:rPr>
                        <a:t>mündlich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597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Mathematik (</a:t>
                      </a:r>
                      <a:r>
                        <a:rPr lang="de-DE" sz="1600" dirty="0" err="1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eA</a:t>
                      </a:r>
                      <a:r>
                        <a:rPr lang="de-DE" sz="16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schriftlich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580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b="1" dirty="0">
                          <a:solidFill>
                            <a:srgbClr val="00B050"/>
                          </a:solidFill>
                          <a:latin typeface="+mn-lt"/>
                          <a:cs typeface="Arial" panose="020B0604020202020204" pitchFamily="34" charset="0"/>
                        </a:rPr>
                        <a:t>Leistungsfach Physik (</a:t>
                      </a:r>
                      <a:r>
                        <a:rPr lang="de-DE" sz="1600" b="1" dirty="0" err="1">
                          <a:solidFill>
                            <a:srgbClr val="00B050"/>
                          </a:solidFill>
                          <a:latin typeface="+mn-lt"/>
                          <a:cs typeface="Arial" panose="020B0604020202020204" pitchFamily="34" charset="0"/>
                        </a:rPr>
                        <a:t>eA</a:t>
                      </a:r>
                      <a:r>
                        <a:rPr lang="de-DE" sz="1600" b="1" dirty="0">
                          <a:solidFill>
                            <a:srgbClr val="00B050"/>
                          </a:solidFill>
                          <a:latin typeface="+mn-lt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>
                          <a:solidFill>
                            <a:srgbClr val="00B050"/>
                          </a:solidFill>
                          <a:latin typeface="+mn-lt"/>
                          <a:cs typeface="Arial" panose="020B0604020202020204" pitchFamily="34" charset="0"/>
                        </a:rPr>
                        <a:t>schriftlich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1114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Informatik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mündlich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911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>
                          <a:latin typeface="+mn-lt"/>
                          <a:cs typeface="Arial" panose="020B0604020202020204" pitchFamily="34" charset="0"/>
                        </a:rPr>
                        <a:t>Geographie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latin typeface="+mn-lt"/>
                          <a:cs typeface="Arial" panose="020B0604020202020204" pitchFamily="34" charset="0"/>
                        </a:rPr>
                        <a:t>schriftlich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4548242"/>
                  </a:ext>
                </a:extLst>
              </a:tr>
            </a:tbl>
          </a:graphicData>
        </a:graphic>
      </p:graphicFrame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0A8AC2D8-1FF9-48CE-912A-1E284D7C0015}"/>
              </a:ext>
            </a:extLst>
          </p:cNvPr>
          <p:cNvGraphicFramePr>
            <a:graphicFrameLocks noGrp="1"/>
          </p:cNvGraphicFramePr>
          <p:nvPr/>
        </p:nvGraphicFramePr>
        <p:xfrm>
          <a:off x="474617" y="4499144"/>
          <a:ext cx="3874460" cy="14833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144073">
                  <a:extLst>
                    <a:ext uri="{9D8B030D-6E8A-4147-A177-3AD203B41FA5}">
                      <a16:colId xmlns:a16="http://schemas.microsoft.com/office/drawing/2014/main" val="3657886012"/>
                    </a:ext>
                  </a:extLst>
                </a:gridCol>
                <a:gridCol w="730387">
                  <a:extLst>
                    <a:ext uri="{9D8B030D-6E8A-4147-A177-3AD203B41FA5}">
                      <a16:colId xmlns:a16="http://schemas.microsoft.com/office/drawing/2014/main" val="21427950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Abiturfächer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407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Deutsch </a:t>
                      </a:r>
                      <a:r>
                        <a:rPr lang="de-DE" sz="1600" i="1" dirty="0"/>
                        <a:t>und </a:t>
                      </a:r>
                      <a:r>
                        <a:rPr lang="de-DE" sz="1600" dirty="0"/>
                        <a:t>Mathematik </a:t>
                      </a:r>
                      <a:r>
                        <a:rPr lang="de-DE" sz="1600" i="1" dirty="0"/>
                        <a:t>und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LF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de-DE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0239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mind. eine </a:t>
                      </a:r>
                      <a:r>
                        <a:rPr lang="de-DE" sz="1600" dirty="0" err="1"/>
                        <a:t>fortgef</a:t>
                      </a:r>
                      <a:r>
                        <a:rPr lang="de-DE" sz="1600" dirty="0"/>
                        <a:t>. </a:t>
                      </a:r>
                      <a:r>
                        <a:rPr lang="de-DE" sz="1600" dirty="0" err="1"/>
                        <a:t>FS</a:t>
                      </a:r>
                      <a:r>
                        <a:rPr lang="de-DE" sz="1600" dirty="0"/>
                        <a:t> </a:t>
                      </a:r>
                      <a:r>
                        <a:rPr lang="de-DE" sz="1600" i="1" dirty="0"/>
                        <a:t>oder </a:t>
                      </a:r>
                      <a:r>
                        <a:rPr lang="de-DE" sz="1600" dirty="0"/>
                        <a:t>NW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1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de-DE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580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mind. ein GPR-Fach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de-DE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1114109"/>
                  </a:ext>
                </a:extLst>
              </a:tr>
            </a:tbl>
          </a:graphicData>
        </a:graphic>
      </p:graphicFrame>
      <p:graphicFrame>
        <p:nvGraphicFramePr>
          <p:cNvPr id="18" name="Tabelle 17">
            <a:extLst>
              <a:ext uri="{FF2B5EF4-FFF2-40B4-BE49-F238E27FC236}">
                <a16:creationId xmlns:a16="http://schemas.microsoft.com/office/drawing/2014/main" id="{0A8AC2D8-1FF9-48CE-912A-1E284D7C00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504880"/>
              </p:ext>
            </p:extLst>
          </p:nvPr>
        </p:nvGraphicFramePr>
        <p:xfrm>
          <a:off x="4712354" y="4499144"/>
          <a:ext cx="3874460" cy="14833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075980">
                  <a:extLst>
                    <a:ext uri="{9D8B030D-6E8A-4147-A177-3AD203B41FA5}">
                      <a16:colId xmlns:a16="http://schemas.microsoft.com/office/drawing/2014/main" val="3657886012"/>
                    </a:ext>
                  </a:extLst>
                </a:gridCol>
                <a:gridCol w="798480">
                  <a:extLst>
                    <a:ext uri="{9D8B030D-6E8A-4147-A177-3AD203B41FA5}">
                      <a16:colId xmlns:a16="http://schemas.microsoft.com/office/drawing/2014/main" val="21427950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Prüfungsformen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407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3</a:t>
                      </a:r>
                      <a:r>
                        <a:rPr lang="de-DE" sz="1600" baseline="0" dirty="0"/>
                        <a:t> x </a:t>
                      </a:r>
                      <a:r>
                        <a:rPr lang="de-DE" sz="1600" dirty="0"/>
                        <a:t>schriftl., 2 x </a:t>
                      </a:r>
                      <a:r>
                        <a:rPr lang="de-DE" sz="1600" dirty="0" err="1"/>
                        <a:t>mündl</a:t>
                      </a:r>
                      <a:r>
                        <a:rPr lang="de-DE" sz="1600" dirty="0"/>
                        <a:t>.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de-DE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0239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mind. zwei Fächer auf </a:t>
                      </a:r>
                      <a:r>
                        <a:rPr lang="de-DE" sz="1600" dirty="0" err="1"/>
                        <a:t>eA</a:t>
                      </a:r>
                      <a:r>
                        <a:rPr lang="de-DE" sz="1600" dirty="0"/>
                        <a:t> schriftl.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1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de-DE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580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höchst. ein Fach auf </a:t>
                      </a:r>
                      <a:r>
                        <a:rPr lang="de-DE" sz="1600" dirty="0" err="1"/>
                        <a:t>eA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mündl</a:t>
                      </a:r>
                      <a:r>
                        <a:rPr lang="de-DE" sz="1600" dirty="0"/>
                        <a:t>.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de-DE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1114109"/>
                  </a:ext>
                </a:extLst>
              </a:tr>
            </a:tbl>
          </a:graphicData>
        </a:graphic>
      </p:graphicFrame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38958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Abiturfächerwahl</a:t>
            </a:r>
            <a:r>
              <a:rPr lang="en-GB" altLang="de-DE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und </a:t>
            </a: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Abiturprüfung</a:t>
            </a:r>
            <a:endParaRPr lang="en-GB" altLang="de-DE" b="1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3" y="1218233"/>
            <a:ext cx="8278683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/>
            <a:r>
              <a:rPr lang="en-GB" altLang="de-DE" sz="2000" b="1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Beispiel</a:t>
            </a:r>
            <a:r>
              <a:rPr lang="en-GB" altLang="de-DE" sz="2000" b="1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: </a:t>
            </a:r>
            <a:r>
              <a:rPr lang="en-GB" altLang="de-DE" sz="2000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Schüler</a:t>
            </a:r>
            <a:r>
              <a:rPr lang="en-GB" altLang="de-DE" sz="2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/in </a:t>
            </a:r>
            <a:r>
              <a:rPr lang="en-GB" altLang="de-DE" sz="2000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mit</a:t>
            </a:r>
            <a:r>
              <a:rPr lang="en-GB" altLang="de-DE" sz="2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2000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Schwerpunkt</a:t>
            </a:r>
            <a:r>
              <a:rPr lang="en-GB" altLang="de-DE" sz="2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2000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im</a:t>
            </a:r>
            <a:r>
              <a:rPr lang="en-GB" altLang="de-DE" sz="20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GPR-</a:t>
            </a:r>
            <a:r>
              <a:rPr lang="en-GB" altLang="de-DE" sz="2000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Bereich</a:t>
            </a:r>
            <a:endParaRPr lang="en-GB" altLang="de-DE" sz="200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graphicFrame>
        <p:nvGraphicFramePr>
          <p:cNvPr id="7" name="Tabelle 7">
            <a:extLst>
              <a:ext uri="{FF2B5EF4-FFF2-40B4-BE49-F238E27FC236}">
                <a16:creationId xmlns:a16="http://schemas.microsoft.com/office/drawing/2014/main" id="{AD693D5B-B8D0-4894-AEC8-95D8874EF1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273543"/>
              </p:ext>
            </p:extLst>
          </p:nvPr>
        </p:nvGraphicFramePr>
        <p:xfrm>
          <a:off x="474617" y="1937591"/>
          <a:ext cx="3874460" cy="22250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521502">
                  <a:extLst>
                    <a:ext uri="{9D8B030D-6E8A-4147-A177-3AD203B41FA5}">
                      <a16:colId xmlns:a16="http://schemas.microsoft.com/office/drawing/2014/main" val="3657886012"/>
                    </a:ext>
                  </a:extLst>
                </a:gridCol>
                <a:gridCol w="1352958">
                  <a:extLst>
                    <a:ext uri="{9D8B030D-6E8A-4147-A177-3AD203B41FA5}">
                      <a16:colId xmlns:a16="http://schemas.microsoft.com/office/drawing/2014/main" val="21427950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Prüfungsfach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Prüfungsform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407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>
                          <a:latin typeface="+mn-lt"/>
                          <a:cs typeface="Arial" panose="020B0604020202020204" pitchFamily="34" charset="0"/>
                        </a:rPr>
                        <a:t>Deutsch (</a:t>
                      </a:r>
                      <a:r>
                        <a:rPr lang="de-DE" sz="1600" dirty="0" err="1">
                          <a:latin typeface="+mn-lt"/>
                          <a:cs typeface="Arial" panose="020B0604020202020204" pitchFamily="34" charset="0"/>
                        </a:rPr>
                        <a:t>eA</a:t>
                      </a:r>
                      <a:r>
                        <a:rPr lang="de-DE" sz="1600" dirty="0">
                          <a:latin typeface="+mn-lt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latin typeface="+mn-lt"/>
                          <a:cs typeface="Arial" panose="020B0604020202020204" pitchFamily="34" charset="0"/>
                        </a:rPr>
                        <a:t>schriftlich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597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>
                          <a:latin typeface="+mn-lt"/>
                          <a:cs typeface="Arial" panose="020B0604020202020204" pitchFamily="34" charset="0"/>
                        </a:rPr>
                        <a:t>Mathematik (</a:t>
                      </a:r>
                      <a:r>
                        <a:rPr lang="de-DE" sz="1600" dirty="0" err="1">
                          <a:latin typeface="+mn-lt"/>
                          <a:cs typeface="Arial" panose="020B0604020202020204" pitchFamily="34" charset="0"/>
                        </a:rPr>
                        <a:t>eA</a:t>
                      </a:r>
                      <a:r>
                        <a:rPr lang="de-DE" sz="1600" dirty="0">
                          <a:latin typeface="+mn-lt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latin typeface="+mn-lt"/>
                          <a:cs typeface="Arial" panose="020B0604020202020204" pitchFamily="34" charset="0"/>
                        </a:rPr>
                        <a:t>mündlich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580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b="1" dirty="0">
                          <a:solidFill>
                            <a:srgbClr val="00B050"/>
                          </a:solidFill>
                          <a:latin typeface="+mn-lt"/>
                          <a:cs typeface="Arial" panose="020B0604020202020204" pitchFamily="34" charset="0"/>
                        </a:rPr>
                        <a:t>Leistungsfach </a:t>
                      </a:r>
                      <a:r>
                        <a:rPr lang="de-DE" sz="1600" b="1" dirty="0" err="1">
                          <a:solidFill>
                            <a:srgbClr val="00B050"/>
                          </a:solidFill>
                          <a:latin typeface="+mn-lt"/>
                          <a:cs typeface="Arial" panose="020B0604020202020204" pitchFamily="34" charset="0"/>
                        </a:rPr>
                        <a:t>PuG</a:t>
                      </a:r>
                      <a:r>
                        <a:rPr lang="de-DE" sz="1600" b="1" dirty="0">
                          <a:solidFill>
                            <a:srgbClr val="00B050"/>
                          </a:solidFill>
                          <a:latin typeface="+mn-lt"/>
                          <a:cs typeface="Arial" panose="020B0604020202020204" pitchFamily="34" charset="0"/>
                        </a:rPr>
                        <a:t> (</a:t>
                      </a:r>
                      <a:r>
                        <a:rPr lang="de-DE" sz="1600" b="1" dirty="0" err="1">
                          <a:solidFill>
                            <a:srgbClr val="00B050"/>
                          </a:solidFill>
                          <a:latin typeface="+mn-lt"/>
                          <a:cs typeface="Arial" panose="020B0604020202020204" pitchFamily="34" charset="0"/>
                        </a:rPr>
                        <a:t>eA</a:t>
                      </a:r>
                      <a:r>
                        <a:rPr lang="de-DE" sz="1600" b="1" dirty="0">
                          <a:solidFill>
                            <a:srgbClr val="00B050"/>
                          </a:solidFill>
                          <a:latin typeface="+mn-lt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>
                          <a:solidFill>
                            <a:srgbClr val="00B050"/>
                          </a:solidFill>
                          <a:latin typeface="+mn-lt"/>
                          <a:cs typeface="Arial" panose="020B0604020202020204" pitchFamily="34" charset="0"/>
                        </a:rPr>
                        <a:t>schriftlich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1114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Katholische Religionslehre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schriftlich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911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>
                          <a:latin typeface="+mn-lt"/>
                          <a:cs typeface="Arial" panose="020B0604020202020204" pitchFamily="34" charset="0"/>
                        </a:rPr>
                        <a:t>Französisch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latin typeface="+mn-lt"/>
                          <a:cs typeface="Arial" panose="020B0604020202020204" pitchFamily="34" charset="0"/>
                        </a:rPr>
                        <a:t>mündlich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4548242"/>
                  </a:ext>
                </a:extLst>
              </a:tr>
            </a:tbl>
          </a:graphicData>
        </a:graphic>
      </p:graphicFrame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0A8AC2D8-1FF9-48CE-912A-1E284D7C0015}"/>
              </a:ext>
            </a:extLst>
          </p:cNvPr>
          <p:cNvGraphicFramePr>
            <a:graphicFrameLocks noGrp="1"/>
          </p:cNvGraphicFramePr>
          <p:nvPr/>
        </p:nvGraphicFramePr>
        <p:xfrm>
          <a:off x="474617" y="4499144"/>
          <a:ext cx="3874460" cy="14833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144073">
                  <a:extLst>
                    <a:ext uri="{9D8B030D-6E8A-4147-A177-3AD203B41FA5}">
                      <a16:colId xmlns:a16="http://schemas.microsoft.com/office/drawing/2014/main" val="3657886012"/>
                    </a:ext>
                  </a:extLst>
                </a:gridCol>
                <a:gridCol w="730387">
                  <a:extLst>
                    <a:ext uri="{9D8B030D-6E8A-4147-A177-3AD203B41FA5}">
                      <a16:colId xmlns:a16="http://schemas.microsoft.com/office/drawing/2014/main" val="21427950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Abiturfächer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407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Deutsch </a:t>
                      </a:r>
                      <a:r>
                        <a:rPr lang="de-DE" sz="1600" i="1" dirty="0"/>
                        <a:t>und </a:t>
                      </a:r>
                      <a:r>
                        <a:rPr lang="de-DE" sz="1600" dirty="0"/>
                        <a:t>Mathematik </a:t>
                      </a:r>
                      <a:r>
                        <a:rPr lang="de-DE" sz="1600" i="1" dirty="0"/>
                        <a:t>und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LF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de-DE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0239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mind. eine </a:t>
                      </a:r>
                      <a:r>
                        <a:rPr lang="de-DE" sz="1600" dirty="0" err="1"/>
                        <a:t>fortgef</a:t>
                      </a:r>
                      <a:r>
                        <a:rPr lang="de-DE" sz="1600" dirty="0"/>
                        <a:t>. </a:t>
                      </a:r>
                      <a:r>
                        <a:rPr lang="de-DE" sz="1600" dirty="0" err="1"/>
                        <a:t>FS</a:t>
                      </a:r>
                      <a:r>
                        <a:rPr lang="de-DE" sz="1600" dirty="0"/>
                        <a:t> </a:t>
                      </a:r>
                      <a:r>
                        <a:rPr lang="de-DE" sz="1600" i="1" dirty="0"/>
                        <a:t>oder </a:t>
                      </a:r>
                      <a:r>
                        <a:rPr lang="de-DE" sz="1600" dirty="0"/>
                        <a:t>NW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1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de-DE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580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mind. ein GPR-Fach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de-DE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1114109"/>
                  </a:ext>
                </a:extLst>
              </a:tr>
            </a:tbl>
          </a:graphicData>
        </a:graphic>
      </p:graphicFrame>
      <p:graphicFrame>
        <p:nvGraphicFramePr>
          <p:cNvPr id="18" name="Tabelle 17">
            <a:extLst>
              <a:ext uri="{FF2B5EF4-FFF2-40B4-BE49-F238E27FC236}">
                <a16:creationId xmlns:a16="http://schemas.microsoft.com/office/drawing/2014/main" id="{0A8AC2D8-1FF9-48CE-912A-1E284D7C00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7820061"/>
              </p:ext>
            </p:extLst>
          </p:nvPr>
        </p:nvGraphicFramePr>
        <p:xfrm>
          <a:off x="4712354" y="4499144"/>
          <a:ext cx="3874460" cy="14833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075980">
                  <a:extLst>
                    <a:ext uri="{9D8B030D-6E8A-4147-A177-3AD203B41FA5}">
                      <a16:colId xmlns:a16="http://schemas.microsoft.com/office/drawing/2014/main" val="3657886012"/>
                    </a:ext>
                  </a:extLst>
                </a:gridCol>
                <a:gridCol w="798480">
                  <a:extLst>
                    <a:ext uri="{9D8B030D-6E8A-4147-A177-3AD203B41FA5}">
                      <a16:colId xmlns:a16="http://schemas.microsoft.com/office/drawing/2014/main" val="21427950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Prüfungsformen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407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3</a:t>
                      </a:r>
                      <a:r>
                        <a:rPr lang="de-DE" sz="1600" baseline="0" dirty="0"/>
                        <a:t> x </a:t>
                      </a:r>
                      <a:r>
                        <a:rPr lang="de-DE" sz="1600" dirty="0"/>
                        <a:t>schriftl., 2 x </a:t>
                      </a:r>
                      <a:r>
                        <a:rPr lang="de-DE" sz="1600" dirty="0" err="1"/>
                        <a:t>mündl</a:t>
                      </a:r>
                      <a:r>
                        <a:rPr lang="de-DE" sz="1600" dirty="0"/>
                        <a:t>.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de-DE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0239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mind. zwei Fächer auf </a:t>
                      </a:r>
                      <a:r>
                        <a:rPr lang="de-DE" sz="1600" dirty="0" err="1"/>
                        <a:t>eA</a:t>
                      </a:r>
                      <a:r>
                        <a:rPr lang="de-DE" sz="1600" dirty="0"/>
                        <a:t> schriftl.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1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de-DE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580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höchst. ein Fach auf </a:t>
                      </a:r>
                      <a:r>
                        <a:rPr lang="de-DE" sz="1600" dirty="0" err="1"/>
                        <a:t>eA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mündl</a:t>
                      </a:r>
                      <a:r>
                        <a:rPr lang="de-DE" sz="1600" dirty="0"/>
                        <a:t>.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de-DE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1114109"/>
                  </a:ext>
                </a:extLst>
              </a:tr>
            </a:tbl>
          </a:graphicData>
        </a:graphic>
      </p:graphicFrame>
      <p:pic>
        <p:nvPicPr>
          <p:cNvPr id="9" name="Grafik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78240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Abiturfächerwahl</a:t>
            </a:r>
            <a:r>
              <a:rPr lang="en-GB" altLang="de-DE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und </a:t>
            </a: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Abiturprüfung</a:t>
            </a:r>
            <a:endParaRPr lang="en-GB" altLang="de-DE" b="1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3" y="1218233"/>
            <a:ext cx="8278683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de-DE" sz="2000" b="1" dirty="0" err="1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Beispiel</a:t>
            </a:r>
            <a:r>
              <a:rPr lang="en-GB" altLang="de-DE" sz="2000" b="1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: </a:t>
            </a:r>
            <a:r>
              <a:rPr lang="en-GB" altLang="de-DE" sz="2000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Substitution von </a:t>
            </a:r>
            <a:r>
              <a:rPr lang="en-GB" altLang="de-DE" sz="2000" dirty="0" err="1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Mathematik</a:t>
            </a:r>
            <a:endParaRPr lang="en-GB" altLang="de-DE" sz="2000" dirty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</p:txBody>
      </p:sp>
      <p:graphicFrame>
        <p:nvGraphicFramePr>
          <p:cNvPr id="7" name="Tabelle 7">
            <a:extLst>
              <a:ext uri="{FF2B5EF4-FFF2-40B4-BE49-F238E27FC236}">
                <a16:creationId xmlns:a16="http://schemas.microsoft.com/office/drawing/2014/main" id="{AD693D5B-B8D0-4894-AEC8-95D8874EF1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6731345"/>
              </p:ext>
            </p:extLst>
          </p:nvPr>
        </p:nvGraphicFramePr>
        <p:xfrm>
          <a:off x="474617" y="1937591"/>
          <a:ext cx="3874460" cy="22250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521502">
                  <a:extLst>
                    <a:ext uri="{9D8B030D-6E8A-4147-A177-3AD203B41FA5}">
                      <a16:colId xmlns:a16="http://schemas.microsoft.com/office/drawing/2014/main" val="3657886012"/>
                    </a:ext>
                  </a:extLst>
                </a:gridCol>
                <a:gridCol w="1352958">
                  <a:extLst>
                    <a:ext uri="{9D8B030D-6E8A-4147-A177-3AD203B41FA5}">
                      <a16:colId xmlns:a16="http://schemas.microsoft.com/office/drawing/2014/main" val="21427950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Prüfungsfach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Prüfungsform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407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>
                          <a:latin typeface="+mn-lt"/>
                          <a:cs typeface="Arial" panose="020B0604020202020204" pitchFamily="34" charset="0"/>
                        </a:rPr>
                        <a:t>Deutsch (</a:t>
                      </a:r>
                      <a:r>
                        <a:rPr lang="de-DE" sz="1600" dirty="0" err="1">
                          <a:latin typeface="+mn-lt"/>
                          <a:cs typeface="Arial" panose="020B0604020202020204" pitchFamily="34" charset="0"/>
                        </a:rPr>
                        <a:t>eA</a:t>
                      </a:r>
                      <a:r>
                        <a:rPr lang="de-DE" sz="1600" dirty="0">
                          <a:latin typeface="+mn-lt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schriftlich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597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b="1" dirty="0">
                          <a:solidFill>
                            <a:srgbClr val="00B050"/>
                          </a:solidFill>
                          <a:latin typeface="+mn-lt"/>
                          <a:cs typeface="Arial" panose="020B0604020202020204" pitchFamily="34" charset="0"/>
                        </a:rPr>
                        <a:t>Leistungsfach</a:t>
                      </a:r>
                      <a:r>
                        <a:rPr lang="de-DE" sz="1600" b="1" baseline="0" dirty="0">
                          <a:solidFill>
                            <a:srgbClr val="00B050"/>
                          </a:solidFill>
                          <a:latin typeface="+mn-lt"/>
                          <a:cs typeface="Arial" panose="020B0604020202020204" pitchFamily="34" charset="0"/>
                        </a:rPr>
                        <a:t> </a:t>
                      </a:r>
                      <a:r>
                        <a:rPr lang="de-DE" sz="1600" b="1" dirty="0">
                          <a:solidFill>
                            <a:srgbClr val="00B050"/>
                          </a:solidFill>
                          <a:latin typeface="+mn-lt"/>
                          <a:cs typeface="Arial" panose="020B0604020202020204" pitchFamily="34" charset="0"/>
                        </a:rPr>
                        <a:t>Chemie (</a:t>
                      </a:r>
                      <a:r>
                        <a:rPr lang="de-DE" sz="1600" b="1" dirty="0" err="1">
                          <a:solidFill>
                            <a:srgbClr val="00B050"/>
                          </a:solidFill>
                          <a:latin typeface="+mn-lt"/>
                          <a:cs typeface="Arial" panose="020B0604020202020204" pitchFamily="34" charset="0"/>
                        </a:rPr>
                        <a:t>eA</a:t>
                      </a:r>
                      <a:r>
                        <a:rPr lang="de-DE" sz="1600" b="1" dirty="0">
                          <a:solidFill>
                            <a:srgbClr val="00B050"/>
                          </a:solidFill>
                          <a:latin typeface="+mn-lt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schriftlich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580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Biologie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mündlich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1114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Englisch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latin typeface="+mn-lt"/>
                          <a:cs typeface="Arial" panose="020B0604020202020204" pitchFamily="34" charset="0"/>
                        </a:rPr>
                        <a:t>schriftlich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911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>
                          <a:latin typeface="+mn-lt"/>
                          <a:cs typeface="Arial" panose="020B0604020202020204" pitchFamily="34" charset="0"/>
                        </a:rPr>
                        <a:t>Geographie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latin typeface="+mn-lt"/>
                          <a:cs typeface="Arial" panose="020B0604020202020204" pitchFamily="34" charset="0"/>
                        </a:rPr>
                        <a:t>mündlich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4548242"/>
                  </a:ext>
                </a:extLst>
              </a:tr>
            </a:tbl>
          </a:graphicData>
        </a:graphic>
      </p:graphicFrame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0A8AC2D8-1FF9-48CE-912A-1E284D7C00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294338"/>
              </p:ext>
            </p:extLst>
          </p:nvPr>
        </p:nvGraphicFramePr>
        <p:xfrm>
          <a:off x="474617" y="4499144"/>
          <a:ext cx="3874460" cy="14833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221894">
                  <a:extLst>
                    <a:ext uri="{9D8B030D-6E8A-4147-A177-3AD203B41FA5}">
                      <a16:colId xmlns:a16="http://schemas.microsoft.com/office/drawing/2014/main" val="3657886012"/>
                    </a:ext>
                  </a:extLst>
                </a:gridCol>
                <a:gridCol w="652566">
                  <a:extLst>
                    <a:ext uri="{9D8B030D-6E8A-4147-A177-3AD203B41FA5}">
                      <a16:colId xmlns:a16="http://schemas.microsoft.com/office/drawing/2014/main" val="21427950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Abiturfächer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407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/>
                        <a:t>D</a:t>
                      </a:r>
                      <a:r>
                        <a:rPr lang="de-DE" sz="1600" dirty="0"/>
                        <a:t> </a:t>
                      </a:r>
                      <a:r>
                        <a:rPr lang="de-DE" sz="1600" i="1" dirty="0"/>
                        <a:t>und</a:t>
                      </a:r>
                      <a:r>
                        <a:rPr lang="de-DE" sz="1600" dirty="0"/>
                        <a:t> </a:t>
                      </a:r>
                      <a:r>
                        <a:rPr lang="de-DE" sz="1600" b="1" dirty="0" err="1"/>
                        <a:t>LF</a:t>
                      </a:r>
                      <a:r>
                        <a:rPr lang="de-DE" sz="1600" b="1" dirty="0"/>
                        <a:t> NW/</a:t>
                      </a:r>
                      <a:r>
                        <a:rPr lang="de-DE" sz="1600" b="1" dirty="0" err="1"/>
                        <a:t>INF</a:t>
                      </a:r>
                      <a:r>
                        <a:rPr lang="de-DE" sz="1600" b="1" dirty="0"/>
                        <a:t> </a:t>
                      </a:r>
                      <a:r>
                        <a:rPr lang="de-DE" sz="1600" i="1" dirty="0"/>
                        <a:t>und</a:t>
                      </a:r>
                      <a:r>
                        <a:rPr lang="de-DE" sz="1600" dirty="0"/>
                        <a:t> </a:t>
                      </a:r>
                      <a:r>
                        <a:rPr lang="de-DE" sz="1600" b="1" dirty="0"/>
                        <a:t>NW/</a:t>
                      </a:r>
                      <a:r>
                        <a:rPr lang="de-DE" sz="1600" b="1" dirty="0" err="1"/>
                        <a:t>INF</a:t>
                      </a:r>
                      <a:endParaRPr lang="de-DE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de-DE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0239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mind. eine </a:t>
                      </a:r>
                      <a:r>
                        <a:rPr lang="de-DE" sz="1600" dirty="0" err="1"/>
                        <a:t>fortgef</a:t>
                      </a:r>
                      <a:r>
                        <a:rPr lang="de-DE" sz="1600" dirty="0"/>
                        <a:t>. </a:t>
                      </a:r>
                      <a:r>
                        <a:rPr lang="de-DE" sz="1600" dirty="0" err="1"/>
                        <a:t>FS</a:t>
                      </a:r>
                      <a:r>
                        <a:rPr lang="de-DE" sz="1600" dirty="0"/>
                        <a:t> </a:t>
                      </a:r>
                      <a:r>
                        <a:rPr lang="de-DE" sz="1600" i="1" dirty="0"/>
                        <a:t>oder </a:t>
                      </a:r>
                      <a:r>
                        <a:rPr lang="de-DE" sz="1600" dirty="0"/>
                        <a:t>NW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1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de-DE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580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mind. ein GPR-Fach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de-DE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1114109"/>
                  </a:ext>
                </a:extLst>
              </a:tr>
            </a:tbl>
          </a:graphicData>
        </a:graphic>
      </p:graphicFrame>
      <p:graphicFrame>
        <p:nvGraphicFramePr>
          <p:cNvPr id="18" name="Tabelle 17">
            <a:extLst>
              <a:ext uri="{FF2B5EF4-FFF2-40B4-BE49-F238E27FC236}">
                <a16:creationId xmlns:a16="http://schemas.microsoft.com/office/drawing/2014/main" id="{0A8AC2D8-1FF9-48CE-912A-1E284D7C00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1453610"/>
              </p:ext>
            </p:extLst>
          </p:nvPr>
        </p:nvGraphicFramePr>
        <p:xfrm>
          <a:off x="4712354" y="4499144"/>
          <a:ext cx="3874460" cy="14833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075980">
                  <a:extLst>
                    <a:ext uri="{9D8B030D-6E8A-4147-A177-3AD203B41FA5}">
                      <a16:colId xmlns:a16="http://schemas.microsoft.com/office/drawing/2014/main" val="3657886012"/>
                    </a:ext>
                  </a:extLst>
                </a:gridCol>
                <a:gridCol w="798480">
                  <a:extLst>
                    <a:ext uri="{9D8B030D-6E8A-4147-A177-3AD203B41FA5}">
                      <a16:colId xmlns:a16="http://schemas.microsoft.com/office/drawing/2014/main" val="21427950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Prüfungsformen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407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3</a:t>
                      </a:r>
                      <a:r>
                        <a:rPr lang="de-DE" sz="1600" baseline="0" dirty="0"/>
                        <a:t> x </a:t>
                      </a:r>
                      <a:r>
                        <a:rPr lang="de-DE" sz="1600" dirty="0"/>
                        <a:t>schriftl., 2 x </a:t>
                      </a:r>
                      <a:r>
                        <a:rPr lang="de-DE" sz="1600" dirty="0" err="1"/>
                        <a:t>mündl</a:t>
                      </a:r>
                      <a:r>
                        <a:rPr lang="de-DE" sz="1600" dirty="0"/>
                        <a:t>.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de-DE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0239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mind. zwei Fächer auf </a:t>
                      </a:r>
                      <a:r>
                        <a:rPr lang="de-DE" sz="1600" dirty="0" err="1"/>
                        <a:t>eA</a:t>
                      </a:r>
                      <a:r>
                        <a:rPr lang="de-DE" sz="1600" dirty="0"/>
                        <a:t> schriftl.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1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de-DE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580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höchst. ein Fach auf </a:t>
                      </a:r>
                      <a:r>
                        <a:rPr lang="de-DE" sz="1600" dirty="0" err="1"/>
                        <a:t>eA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mündl</a:t>
                      </a:r>
                      <a:r>
                        <a:rPr lang="de-DE" sz="1600" dirty="0"/>
                        <a:t>.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de-DE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1114109"/>
                  </a:ext>
                </a:extLst>
              </a:tr>
            </a:tbl>
          </a:graphicData>
        </a:graphic>
      </p:graphicFrame>
      <p:cxnSp>
        <p:nvCxnSpPr>
          <p:cNvPr id="14" name="Gerade Verbindung mit Pfeil 13"/>
          <p:cNvCxnSpPr/>
          <p:nvPr/>
        </p:nvCxnSpPr>
        <p:spPr>
          <a:xfrm flipH="1">
            <a:off x="3983525" y="2499956"/>
            <a:ext cx="728829" cy="1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Gerade Verbindung mit Pfeil 14"/>
          <p:cNvCxnSpPr/>
          <p:nvPr/>
        </p:nvCxnSpPr>
        <p:spPr>
          <a:xfrm flipH="1" flipV="1">
            <a:off x="3983525" y="2845523"/>
            <a:ext cx="728829" cy="6319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Gerader Verbinder 16"/>
          <p:cNvCxnSpPr/>
          <p:nvPr/>
        </p:nvCxnSpPr>
        <p:spPr>
          <a:xfrm flipH="1">
            <a:off x="4697111" y="1419378"/>
            <a:ext cx="9145" cy="2318553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Gerader Verbinder 19"/>
          <p:cNvCxnSpPr/>
          <p:nvPr/>
        </p:nvCxnSpPr>
        <p:spPr>
          <a:xfrm flipH="1">
            <a:off x="4490519" y="1419378"/>
            <a:ext cx="209640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Gewinkelter Verbinder 20"/>
          <p:cNvCxnSpPr/>
          <p:nvPr/>
        </p:nvCxnSpPr>
        <p:spPr>
          <a:xfrm rot="10800000">
            <a:off x="1267486" y="3240103"/>
            <a:ext cx="3444871" cy="148342"/>
          </a:xfrm>
          <a:prstGeom prst="bentConnector3">
            <a:avLst>
              <a:gd name="adj1" fmla="val 93889"/>
            </a:avLst>
          </a:prstGeom>
          <a:ln w="19050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087" y="1419378"/>
            <a:ext cx="3299728" cy="212958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xtLst/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</a:pPr>
            <a:r>
              <a:rPr lang="en-GB" altLang="de-DE" sz="1700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Substitution von </a:t>
            </a:r>
            <a:r>
              <a:rPr lang="en-GB" altLang="de-DE" sz="1700" dirty="0" err="1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Mathe</a:t>
            </a:r>
            <a:r>
              <a:rPr lang="en-GB" altLang="de-DE" sz="1700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1700" dirty="0" err="1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erzwingt</a:t>
            </a:r>
            <a:endParaRPr lang="en-GB" altLang="de-DE" sz="1700" dirty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  <a:p>
            <a:pPr marL="285750" indent="-285750" eaLnBrk="1" hangingPunct="1">
              <a:lnSpc>
                <a:spcPct val="10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altLang="de-DE" sz="1700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Deutsch </a:t>
            </a:r>
            <a:r>
              <a:rPr lang="en-GB" altLang="de-DE" sz="1700" dirty="0" err="1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schriftlich</a:t>
            </a:r>
            <a:endParaRPr lang="en-GB" altLang="de-DE" sz="1700" dirty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  <a:p>
            <a:pPr marL="285750" indent="-285750" eaLnBrk="1" hangingPunct="1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altLang="de-DE" sz="1700" dirty="0" err="1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Leistungsfach</a:t>
            </a:r>
            <a:r>
              <a:rPr lang="en-GB" altLang="de-DE" sz="1700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 (NW/</a:t>
            </a:r>
            <a:r>
              <a:rPr lang="en-GB" altLang="de-DE" sz="1700" dirty="0" err="1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Inf</a:t>
            </a:r>
            <a:r>
              <a:rPr lang="en-GB" altLang="de-DE" sz="1700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) </a:t>
            </a:r>
            <a:r>
              <a:rPr lang="en-GB" altLang="de-DE" sz="1700" dirty="0" err="1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schriftlich</a:t>
            </a:r>
            <a:endParaRPr lang="en-GB" altLang="de-DE" sz="1700" dirty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  <a:p>
            <a:pPr marL="285750" indent="-285750" eaLnBrk="1" hangingPunct="1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altLang="de-DE" sz="1700" dirty="0" err="1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Zweite</a:t>
            </a:r>
            <a:r>
              <a:rPr lang="en-GB" altLang="de-DE" sz="1700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 NW/</a:t>
            </a:r>
            <a:r>
              <a:rPr lang="en-GB" altLang="de-DE" sz="1700" dirty="0" err="1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Inf</a:t>
            </a:r>
            <a:r>
              <a:rPr lang="en-GB" altLang="de-DE" sz="1700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 (</a:t>
            </a:r>
            <a:r>
              <a:rPr lang="en-GB" altLang="de-DE" sz="1700" dirty="0" err="1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schriftlich</a:t>
            </a:r>
            <a:r>
              <a:rPr lang="en-GB" altLang="de-DE" sz="1700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1700" dirty="0" err="1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oder</a:t>
            </a:r>
            <a:r>
              <a:rPr lang="en-GB" altLang="de-DE" sz="1700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1700" dirty="0" err="1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mündlich</a:t>
            </a:r>
            <a:r>
              <a:rPr lang="en-GB" altLang="de-DE" sz="1700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)</a:t>
            </a:r>
          </a:p>
          <a:p>
            <a:pPr marL="285750" indent="-285750" eaLnBrk="1" hangingPunct="1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altLang="de-DE" sz="1700" dirty="0" err="1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Fortgeführte</a:t>
            </a:r>
            <a:r>
              <a:rPr lang="en-GB" altLang="de-DE" sz="1700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1700" dirty="0" err="1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Fremdsprache</a:t>
            </a:r>
            <a:r>
              <a:rPr lang="en-GB" altLang="de-DE" sz="1700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 (</a:t>
            </a:r>
            <a:r>
              <a:rPr lang="en-GB" altLang="de-DE" sz="1700" dirty="0" err="1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schriftlich</a:t>
            </a:r>
            <a:r>
              <a:rPr lang="en-GB" altLang="de-DE" sz="1700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1700" dirty="0" err="1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oder</a:t>
            </a:r>
            <a:r>
              <a:rPr lang="en-GB" altLang="de-DE" sz="1700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1700" dirty="0" err="1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mündlich</a:t>
            </a:r>
            <a:r>
              <a:rPr lang="en-GB" altLang="de-DE" sz="1700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)</a:t>
            </a:r>
          </a:p>
          <a:p>
            <a:pPr marL="285750" indent="-285750" eaLnBrk="1" hangingPunct="1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en-GB" altLang="de-DE" sz="1700" dirty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</p:txBody>
      </p:sp>
      <p:cxnSp>
        <p:nvCxnSpPr>
          <p:cNvPr id="26" name="Gewinkelter Verbinder 25"/>
          <p:cNvCxnSpPr/>
          <p:nvPr/>
        </p:nvCxnSpPr>
        <p:spPr>
          <a:xfrm rot="10800000">
            <a:off x="1255287" y="3589588"/>
            <a:ext cx="3444871" cy="148342"/>
          </a:xfrm>
          <a:prstGeom prst="bentConnector3">
            <a:avLst>
              <a:gd name="adj1" fmla="val 93889"/>
            </a:avLst>
          </a:prstGeom>
          <a:ln w="19050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941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Tagesordnung</a:t>
            </a:r>
            <a:endParaRPr lang="en-GB" altLang="de-DE" b="1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3" y="1218233"/>
            <a:ext cx="8278683" cy="5926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marL="457200" indent="-457200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en-GB" altLang="de-DE" b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Belegung</a:t>
            </a:r>
            <a:r>
              <a:rPr lang="en-GB" altLang="de-DE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</a:p>
          <a:p>
            <a:pPr marL="715963" lvl="1" indent="-273050" eaLnBrk="1" hangingPunct="1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0" algn="l"/>
                <a:tab pos="715963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de-DE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Pflicht</a:t>
            </a:r>
            <a:r>
              <a:rPr lang="en-GB" altLang="de-DE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- und </a:t>
            </a:r>
            <a:r>
              <a:rPr lang="en-GB" altLang="de-DE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Wahlpflichtfächer</a:t>
            </a:r>
            <a:endParaRPr lang="en-GB" altLang="de-DE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715963" lvl="1" indent="-273050" eaLnBrk="1" hangingPunct="1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0" algn="l"/>
                <a:tab pos="715963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de-DE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Leistungsfach</a:t>
            </a:r>
            <a:endParaRPr lang="en-GB" altLang="de-DE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715963" lvl="1" indent="-273050" eaLnBrk="1" hangingPunct="1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0" algn="l"/>
                <a:tab pos="715963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de-DE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W-Seminar</a:t>
            </a:r>
          </a:p>
          <a:p>
            <a:pPr marL="715963" lvl="1" indent="-273050" eaLnBrk="1" hangingPunct="1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0" algn="l"/>
                <a:tab pos="715963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de-DE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Vertiefungskurse</a:t>
            </a:r>
            <a:endParaRPr lang="en-GB" altLang="de-DE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715963" lvl="1" indent="-273050" eaLnBrk="1" hangingPunct="1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0" algn="l"/>
                <a:tab pos="715963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de-DE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Profilfächer</a:t>
            </a:r>
            <a:endParaRPr lang="en-GB" altLang="de-DE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715963" lvl="1" indent="-273050" eaLnBrk="1" hangingPunct="1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0" algn="l"/>
                <a:tab pos="715963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de-DE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Differenzierungsstunden</a:t>
            </a:r>
            <a:endParaRPr lang="en-GB" altLang="de-DE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715963" lvl="1" indent="-273050" eaLnBrk="1" hangingPunct="1">
              <a:spcAft>
                <a:spcPts val="600"/>
              </a:spcAft>
              <a:buFont typeface="Arial" panose="020B0604020202020204" pitchFamily="34" charset="0"/>
              <a:buChar char="•"/>
              <a:tabLst>
                <a:tab pos="0" algn="l"/>
                <a:tab pos="715963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de-DE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Belegungsbeispiele</a:t>
            </a:r>
            <a:endParaRPr lang="en-GB" altLang="de-DE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457200" indent="-457200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en-GB" altLang="de-DE" dirty="0" err="1">
                <a:solidFill>
                  <a:schemeClr val="bg1">
                    <a:lumMod val="65000"/>
                  </a:schemeClr>
                </a:solidFill>
                <a:latin typeface="+mn-lt"/>
                <a:cs typeface="Arial" panose="020B0604020202020204" pitchFamily="34" charset="0"/>
              </a:rPr>
              <a:t>Abiturfächer</a:t>
            </a:r>
            <a:endParaRPr lang="en-GB" altLang="de-DE" dirty="0">
              <a:solidFill>
                <a:schemeClr val="bg1">
                  <a:lumMod val="65000"/>
                </a:schemeClr>
              </a:solidFill>
              <a:latin typeface="+mn-lt"/>
              <a:cs typeface="Arial" panose="020B0604020202020204" pitchFamily="34" charset="0"/>
            </a:endParaRPr>
          </a:p>
          <a:p>
            <a:pPr marL="457200" indent="-457200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en-GB" altLang="de-DE" dirty="0" err="1">
                <a:solidFill>
                  <a:schemeClr val="bg1">
                    <a:lumMod val="65000"/>
                  </a:schemeClr>
                </a:solidFill>
                <a:latin typeface="+mn-lt"/>
                <a:cs typeface="Arial" panose="020B0604020202020204" pitchFamily="34" charset="0"/>
              </a:rPr>
              <a:t>Notengebung</a:t>
            </a:r>
            <a:endParaRPr lang="en-GB" altLang="de-DE" dirty="0">
              <a:solidFill>
                <a:schemeClr val="bg1">
                  <a:lumMod val="65000"/>
                </a:schemeClr>
              </a:solidFill>
              <a:latin typeface="+mn-lt"/>
              <a:cs typeface="Arial" panose="020B0604020202020204" pitchFamily="34" charset="0"/>
            </a:endParaRPr>
          </a:p>
          <a:p>
            <a:pPr marL="457200" indent="-457200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en-GB" altLang="de-DE" dirty="0" err="1">
                <a:solidFill>
                  <a:schemeClr val="bg1">
                    <a:lumMod val="65000"/>
                  </a:schemeClr>
                </a:solidFill>
                <a:latin typeface="+mn-lt"/>
                <a:cs typeface="Arial" panose="020B0604020202020204" pitchFamily="34" charset="0"/>
              </a:rPr>
              <a:t>Verschiedenes</a:t>
            </a:r>
            <a:endParaRPr lang="en-GB" altLang="de-DE" dirty="0">
              <a:solidFill>
                <a:schemeClr val="bg1">
                  <a:lumMod val="65000"/>
                </a:schemeClr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</a:pPr>
            <a:endParaRPr lang="en-GB" altLang="de-DE" sz="200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457200" indent="-457200" eaLnBrk="1" hangingPunct="1">
              <a:lnSpc>
                <a:spcPct val="100000"/>
              </a:lnSpc>
              <a:buFont typeface="+mj-lt"/>
              <a:buAutoNum type="arabicPeriod"/>
            </a:pPr>
            <a:endParaRPr lang="en-GB" altLang="de-DE" sz="200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buFont typeface="Verdana" pitchFamily="34" charset="0"/>
              <a:buNone/>
            </a:pPr>
            <a:endParaRPr lang="en-GB" altLang="de-DE" sz="200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910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Abiturfächerwahl</a:t>
            </a:r>
            <a:r>
              <a:rPr lang="en-GB" altLang="de-DE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und </a:t>
            </a: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Abiturprüfung</a:t>
            </a:r>
            <a:endParaRPr lang="en-GB" altLang="de-DE" b="1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3" y="1218233"/>
            <a:ext cx="8278683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de-DE" sz="2000" b="1" dirty="0" err="1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Beispiel</a:t>
            </a:r>
            <a:r>
              <a:rPr lang="en-GB" altLang="de-DE" sz="2000" b="1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: </a:t>
            </a:r>
            <a:r>
              <a:rPr lang="en-GB" altLang="de-DE" sz="2000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Substitution von Deutsch</a:t>
            </a:r>
          </a:p>
        </p:txBody>
      </p:sp>
      <p:graphicFrame>
        <p:nvGraphicFramePr>
          <p:cNvPr id="7" name="Tabelle 7">
            <a:extLst>
              <a:ext uri="{FF2B5EF4-FFF2-40B4-BE49-F238E27FC236}">
                <a16:creationId xmlns:a16="http://schemas.microsoft.com/office/drawing/2014/main" id="{AD693D5B-B8D0-4894-AEC8-95D8874EF1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1483927"/>
              </p:ext>
            </p:extLst>
          </p:nvPr>
        </p:nvGraphicFramePr>
        <p:xfrm>
          <a:off x="474617" y="1937591"/>
          <a:ext cx="3874460" cy="222504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521502">
                  <a:extLst>
                    <a:ext uri="{9D8B030D-6E8A-4147-A177-3AD203B41FA5}">
                      <a16:colId xmlns:a16="http://schemas.microsoft.com/office/drawing/2014/main" val="3657886012"/>
                    </a:ext>
                  </a:extLst>
                </a:gridCol>
                <a:gridCol w="1352958">
                  <a:extLst>
                    <a:ext uri="{9D8B030D-6E8A-4147-A177-3AD203B41FA5}">
                      <a16:colId xmlns:a16="http://schemas.microsoft.com/office/drawing/2014/main" val="21427950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Prüfungsfach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Prüfungsform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407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>
                          <a:latin typeface="+mn-lt"/>
                          <a:cs typeface="Arial" panose="020B0604020202020204" pitchFamily="34" charset="0"/>
                        </a:rPr>
                        <a:t>Mathematik (</a:t>
                      </a:r>
                      <a:r>
                        <a:rPr lang="de-DE" sz="1600" dirty="0" err="1">
                          <a:latin typeface="+mn-lt"/>
                          <a:cs typeface="Arial" panose="020B0604020202020204" pitchFamily="34" charset="0"/>
                        </a:rPr>
                        <a:t>eA</a:t>
                      </a:r>
                      <a:r>
                        <a:rPr lang="de-DE" sz="1600" dirty="0">
                          <a:latin typeface="+mn-lt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schriftlich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59717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b="1" dirty="0">
                          <a:solidFill>
                            <a:srgbClr val="00B050"/>
                          </a:solidFill>
                          <a:latin typeface="+mn-lt"/>
                          <a:cs typeface="Arial" panose="020B0604020202020204" pitchFamily="34" charset="0"/>
                        </a:rPr>
                        <a:t>Leistungsfach Latein (</a:t>
                      </a:r>
                      <a:r>
                        <a:rPr lang="de-DE" sz="1600" b="1" dirty="0" err="1">
                          <a:solidFill>
                            <a:srgbClr val="00B050"/>
                          </a:solidFill>
                          <a:latin typeface="+mn-lt"/>
                          <a:cs typeface="Arial" panose="020B0604020202020204" pitchFamily="34" charset="0"/>
                        </a:rPr>
                        <a:t>eA</a:t>
                      </a:r>
                      <a:r>
                        <a:rPr lang="de-DE" sz="1600" b="1" dirty="0">
                          <a:solidFill>
                            <a:srgbClr val="00B050"/>
                          </a:solidFill>
                          <a:latin typeface="+mn-lt"/>
                          <a:cs typeface="Arial" panose="020B0604020202020204" pitchFamily="34" charset="0"/>
                        </a:rPr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b="1" dirty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schriftlich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580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Französisch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mündlich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11141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>
                          <a:latin typeface="+mn-lt"/>
                          <a:cs typeface="Arial" panose="020B0604020202020204" pitchFamily="34" charset="0"/>
                        </a:rPr>
                        <a:t>Kunst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latin typeface="+mn-lt"/>
                          <a:cs typeface="Arial" panose="020B0604020202020204" pitchFamily="34" charset="0"/>
                        </a:rPr>
                        <a:t>mündlich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5191136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>
                          <a:latin typeface="+mn-lt"/>
                          <a:cs typeface="Arial" panose="020B0604020202020204" pitchFamily="34" charset="0"/>
                        </a:rPr>
                        <a:t>Geschichte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latin typeface="+mn-lt"/>
                          <a:cs typeface="Arial" panose="020B0604020202020204" pitchFamily="34" charset="0"/>
                        </a:rPr>
                        <a:t>schriftlich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4548242"/>
                  </a:ext>
                </a:extLst>
              </a:tr>
            </a:tbl>
          </a:graphicData>
        </a:graphic>
      </p:graphicFrame>
      <p:graphicFrame>
        <p:nvGraphicFramePr>
          <p:cNvPr id="8" name="Tabelle 7">
            <a:extLst>
              <a:ext uri="{FF2B5EF4-FFF2-40B4-BE49-F238E27FC236}">
                <a16:creationId xmlns:a16="http://schemas.microsoft.com/office/drawing/2014/main" id="{0A8AC2D8-1FF9-48CE-912A-1E284D7C00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1873461"/>
              </p:ext>
            </p:extLst>
          </p:nvPr>
        </p:nvGraphicFramePr>
        <p:xfrm>
          <a:off x="474617" y="4499144"/>
          <a:ext cx="3874460" cy="14833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221894">
                  <a:extLst>
                    <a:ext uri="{9D8B030D-6E8A-4147-A177-3AD203B41FA5}">
                      <a16:colId xmlns:a16="http://schemas.microsoft.com/office/drawing/2014/main" val="3657886012"/>
                    </a:ext>
                  </a:extLst>
                </a:gridCol>
                <a:gridCol w="652566">
                  <a:extLst>
                    <a:ext uri="{9D8B030D-6E8A-4147-A177-3AD203B41FA5}">
                      <a16:colId xmlns:a16="http://schemas.microsoft.com/office/drawing/2014/main" val="21427950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Abiturfächer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407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/>
                        <a:t>M</a:t>
                      </a:r>
                      <a:r>
                        <a:rPr lang="de-DE" sz="1600" dirty="0"/>
                        <a:t> </a:t>
                      </a:r>
                      <a:r>
                        <a:rPr lang="de-DE" sz="1600" i="1" dirty="0"/>
                        <a:t>und</a:t>
                      </a:r>
                      <a:r>
                        <a:rPr lang="de-DE" sz="1600" dirty="0"/>
                        <a:t> </a:t>
                      </a:r>
                      <a:r>
                        <a:rPr lang="de-DE" sz="1600" b="1" dirty="0" err="1"/>
                        <a:t>LF</a:t>
                      </a:r>
                      <a:r>
                        <a:rPr lang="de-DE" sz="1600" b="1" dirty="0"/>
                        <a:t> </a:t>
                      </a:r>
                      <a:r>
                        <a:rPr lang="de-DE" sz="1600" b="1" dirty="0" err="1"/>
                        <a:t>FS</a:t>
                      </a:r>
                      <a:r>
                        <a:rPr lang="de-DE" sz="1600" b="1" dirty="0"/>
                        <a:t> </a:t>
                      </a:r>
                      <a:r>
                        <a:rPr lang="de-DE" sz="1600" i="1" dirty="0"/>
                        <a:t>und</a:t>
                      </a:r>
                      <a:r>
                        <a:rPr lang="de-DE" sz="1600" dirty="0"/>
                        <a:t> </a:t>
                      </a:r>
                      <a:r>
                        <a:rPr lang="de-DE" sz="1600" b="1" dirty="0" err="1"/>
                        <a:t>fortgef</a:t>
                      </a:r>
                      <a:r>
                        <a:rPr lang="de-DE" sz="1600" b="1" dirty="0"/>
                        <a:t>. </a:t>
                      </a:r>
                      <a:r>
                        <a:rPr lang="de-DE" sz="1600" b="1" dirty="0" err="1"/>
                        <a:t>FS</a:t>
                      </a:r>
                      <a:endParaRPr lang="de-DE" sz="16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de-DE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0239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mind. eine </a:t>
                      </a:r>
                      <a:r>
                        <a:rPr lang="de-DE" sz="1600" dirty="0" err="1"/>
                        <a:t>fortgef</a:t>
                      </a:r>
                      <a:r>
                        <a:rPr lang="de-DE" sz="1600" dirty="0"/>
                        <a:t>. </a:t>
                      </a:r>
                      <a:r>
                        <a:rPr lang="de-DE" sz="1600" dirty="0" err="1"/>
                        <a:t>FS</a:t>
                      </a:r>
                      <a:r>
                        <a:rPr lang="de-DE" sz="1600" dirty="0"/>
                        <a:t> </a:t>
                      </a:r>
                      <a:r>
                        <a:rPr lang="de-DE" sz="1600" i="1" dirty="0"/>
                        <a:t>oder </a:t>
                      </a:r>
                      <a:r>
                        <a:rPr lang="de-DE" sz="1600" dirty="0"/>
                        <a:t>NW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1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de-DE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580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mind. ein GPR-Fach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de-DE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1114109"/>
                  </a:ext>
                </a:extLst>
              </a:tr>
            </a:tbl>
          </a:graphicData>
        </a:graphic>
      </p:graphicFrame>
      <p:graphicFrame>
        <p:nvGraphicFramePr>
          <p:cNvPr id="18" name="Tabelle 17">
            <a:extLst>
              <a:ext uri="{FF2B5EF4-FFF2-40B4-BE49-F238E27FC236}">
                <a16:creationId xmlns:a16="http://schemas.microsoft.com/office/drawing/2014/main" id="{0A8AC2D8-1FF9-48CE-912A-1E284D7C00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8183448"/>
              </p:ext>
            </p:extLst>
          </p:nvPr>
        </p:nvGraphicFramePr>
        <p:xfrm>
          <a:off x="4712354" y="4499144"/>
          <a:ext cx="3874460" cy="14833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3075980">
                  <a:extLst>
                    <a:ext uri="{9D8B030D-6E8A-4147-A177-3AD203B41FA5}">
                      <a16:colId xmlns:a16="http://schemas.microsoft.com/office/drawing/2014/main" val="3657886012"/>
                    </a:ext>
                  </a:extLst>
                </a:gridCol>
                <a:gridCol w="798480">
                  <a:extLst>
                    <a:ext uri="{9D8B030D-6E8A-4147-A177-3AD203B41FA5}">
                      <a16:colId xmlns:a16="http://schemas.microsoft.com/office/drawing/2014/main" val="214279507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Prüfungsformen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640722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dirty="0"/>
                        <a:t>3</a:t>
                      </a:r>
                      <a:r>
                        <a:rPr lang="de-DE" sz="1600" baseline="0" dirty="0"/>
                        <a:t> x </a:t>
                      </a:r>
                      <a:r>
                        <a:rPr lang="de-DE" sz="1600" dirty="0"/>
                        <a:t>schriftl., 2 x </a:t>
                      </a:r>
                      <a:r>
                        <a:rPr lang="de-DE" sz="1600" dirty="0" err="1"/>
                        <a:t>mündl</a:t>
                      </a:r>
                      <a:r>
                        <a:rPr lang="de-DE" sz="1600" dirty="0"/>
                        <a:t>.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de-DE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023974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mind. zwei Fächer auf </a:t>
                      </a:r>
                      <a:r>
                        <a:rPr lang="de-DE" sz="1600" dirty="0" err="1"/>
                        <a:t>eA</a:t>
                      </a:r>
                      <a:r>
                        <a:rPr lang="de-DE" sz="1600" dirty="0"/>
                        <a:t> schriftl.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600" b="1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de-DE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75801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höchst. ein Fach auf </a:t>
                      </a:r>
                      <a:r>
                        <a:rPr lang="de-DE" sz="1600" dirty="0" err="1"/>
                        <a:t>eA</a:t>
                      </a:r>
                      <a:r>
                        <a:rPr lang="de-DE" sz="1600" dirty="0"/>
                        <a:t> </a:t>
                      </a:r>
                      <a:r>
                        <a:rPr lang="de-DE" sz="1600" dirty="0" err="1"/>
                        <a:t>mündl</a:t>
                      </a:r>
                      <a:r>
                        <a:rPr lang="de-DE" sz="1600" dirty="0"/>
                        <a:t>.</a:t>
                      </a:r>
                      <a:endParaRPr lang="de-DE" sz="16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sz="1600" b="1" dirty="0">
                          <a:solidFill>
                            <a:srgbClr val="00B05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de-DE" sz="1600" b="1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1114109"/>
                  </a:ext>
                </a:extLst>
              </a:tr>
            </a:tbl>
          </a:graphicData>
        </a:graphic>
      </p:graphicFrame>
      <p:cxnSp>
        <p:nvCxnSpPr>
          <p:cNvPr id="53" name="Gerade Verbindung mit Pfeil 52"/>
          <p:cNvCxnSpPr/>
          <p:nvPr/>
        </p:nvCxnSpPr>
        <p:spPr>
          <a:xfrm flipH="1">
            <a:off x="3983525" y="2499956"/>
            <a:ext cx="728829" cy="1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Gerade Verbindung mit Pfeil 53"/>
          <p:cNvCxnSpPr/>
          <p:nvPr/>
        </p:nvCxnSpPr>
        <p:spPr>
          <a:xfrm flipH="1" flipV="1">
            <a:off x="3983525" y="2845523"/>
            <a:ext cx="728829" cy="6319"/>
          </a:xfrm>
          <a:prstGeom prst="straightConnector1">
            <a:avLst/>
          </a:prstGeom>
          <a:ln w="19050"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Gerader Verbinder 55"/>
          <p:cNvCxnSpPr/>
          <p:nvPr/>
        </p:nvCxnSpPr>
        <p:spPr>
          <a:xfrm flipH="1">
            <a:off x="4700158" y="1419378"/>
            <a:ext cx="6098" cy="1969065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Gerader Verbinder 58"/>
          <p:cNvCxnSpPr/>
          <p:nvPr/>
        </p:nvCxnSpPr>
        <p:spPr>
          <a:xfrm flipH="1">
            <a:off x="4119327" y="1419378"/>
            <a:ext cx="580831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87087" y="1419378"/>
            <a:ext cx="3299728" cy="144615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xtLst/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</a:pPr>
            <a:r>
              <a:rPr lang="en-GB" altLang="de-DE" sz="1700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Substitution von Deutsch </a:t>
            </a:r>
            <a:r>
              <a:rPr lang="en-GB" altLang="de-DE" sz="1700" dirty="0" err="1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erzwingt</a:t>
            </a:r>
            <a:endParaRPr lang="en-GB" altLang="de-DE" sz="1700" dirty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  <a:p>
            <a:pPr marL="285750" indent="-285750" eaLnBrk="1" hangingPunct="1">
              <a:lnSpc>
                <a:spcPct val="100000"/>
              </a:lnSpc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altLang="de-DE" sz="1700" dirty="0" err="1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Mathematik</a:t>
            </a:r>
            <a:r>
              <a:rPr lang="en-GB" altLang="de-DE" sz="1700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1700" dirty="0" err="1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schriftlich</a:t>
            </a:r>
            <a:endParaRPr lang="en-GB" altLang="de-DE" sz="1700" dirty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  <a:p>
            <a:pPr marL="285750" indent="-285750" eaLnBrk="1" hangingPunct="1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altLang="de-DE" sz="1700" dirty="0" err="1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Leistungsfach</a:t>
            </a:r>
            <a:r>
              <a:rPr lang="en-GB" altLang="de-DE" sz="1700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 (FS) </a:t>
            </a:r>
            <a:r>
              <a:rPr lang="en-GB" altLang="de-DE" sz="1700" dirty="0" err="1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schriftlich</a:t>
            </a:r>
            <a:endParaRPr lang="en-GB" altLang="de-DE" sz="1700" dirty="0">
              <a:solidFill>
                <a:srgbClr val="C00000"/>
              </a:solidFill>
              <a:latin typeface="+mn-lt"/>
              <a:cs typeface="Arial" panose="020B0604020202020204" pitchFamily="34" charset="0"/>
            </a:endParaRPr>
          </a:p>
          <a:p>
            <a:pPr marL="285750" indent="-285750" eaLnBrk="1" hangingPunct="1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en-GB" altLang="de-DE" sz="1700" dirty="0" err="1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Zweite</a:t>
            </a:r>
            <a:r>
              <a:rPr lang="en-GB" altLang="de-DE" sz="1700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1700" dirty="0" err="1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fortgeführte</a:t>
            </a:r>
            <a:r>
              <a:rPr lang="en-GB" altLang="de-DE" sz="1700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 FS (</a:t>
            </a:r>
            <a:r>
              <a:rPr lang="en-GB" altLang="de-DE" sz="1700" dirty="0" err="1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schriftlich</a:t>
            </a:r>
            <a:r>
              <a:rPr lang="en-GB" altLang="de-DE" sz="1700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1700" dirty="0" err="1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oder</a:t>
            </a:r>
            <a:r>
              <a:rPr lang="en-GB" altLang="de-DE" sz="1700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1700" dirty="0" err="1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mündlich</a:t>
            </a:r>
            <a:r>
              <a:rPr lang="en-GB" altLang="de-DE" sz="1700" dirty="0">
                <a:solidFill>
                  <a:srgbClr val="C00000"/>
                </a:solidFill>
                <a:latin typeface="+mn-lt"/>
                <a:cs typeface="Arial" panose="020B0604020202020204" pitchFamily="34" charset="0"/>
              </a:rPr>
              <a:t>)</a:t>
            </a:r>
          </a:p>
        </p:txBody>
      </p:sp>
      <p:cxnSp>
        <p:nvCxnSpPr>
          <p:cNvPr id="9" name="Gewinkelter Verbinder 8"/>
          <p:cNvCxnSpPr/>
          <p:nvPr/>
        </p:nvCxnSpPr>
        <p:spPr>
          <a:xfrm rot="10800000">
            <a:off x="1524778" y="3240103"/>
            <a:ext cx="3187577" cy="148341"/>
          </a:xfrm>
          <a:prstGeom prst="bentConnector3">
            <a:avLst>
              <a:gd name="adj1" fmla="val 93456"/>
            </a:avLst>
          </a:prstGeom>
          <a:ln w="19050">
            <a:solidFill>
              <a:srgbClr val="C0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24021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Tagesordnung</a:t>
            </a:r>
            <a:endParaRPr lang="en-GB" altLang="de-DE" b="1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3" y="1218233"/>
            <a:ext cx="8278683" cy="5034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marL="457200" indent="-457200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en-GB" altLang="de-DE" dirty="0" err="1">
                <a:solidFill>
                  <a:schemeClr val="bg1">
                    <a:lumMod val="65000"/>
                  </a:schemeClr>
                </a:solidFill>
                <a:latin typeface="+mn-lt"/>
                <a:cs typeface="Arial" panose="020B0604020202020204" pitchFamily="34" charset="0"/>
              </a:rPr>
              <a:t>Belegung</a:t>
            </a:r>
            <a:r>
              <a:rPr lang="en-GB" altLang="de-DE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</a:p>
          <a:p>
            <a:pPr marL="457200" indent="-457200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en-GB" altLang="de-DE" dirty="0" err="1">
                <a:solidFill>
                  <a:schemeClr val="bg1">
                    <a:lumMod val="65000"/>
                  </a:schemeClr>
                </a:solidFill>
                <a:latin typeface="+mn-lt"/>
                <a:cs typeface="Arial" panose="020B0604020202020204" pitchFamily="34" charset="0"/>
              </a:rPr>
              <a:t>Abiturprüfung</a:t>
            </a:r>
            <a:endParaRPr lang="en-GB" altLang="de-DE" dirty="0">
              <a:solidFill>
                <a:schemeClr val="bg1">
                  <a:lumMod val="65000"/>
                </a:schemeClr>
              </a:solidFill>
              <a:latin typeface="+mn-lt"/>
              <a:cs typeface="Arial" panose="020B0604020202020204" pitchFamily="34" charset="0"/>
            </a:endParaRPr>
          </a:p>
          <a:p>
            <a:pPr marL="457200" indent="-457200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en-GB" altLang="de-DE" b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Notengebung</a:t>
            </a:r>
            <a:endParaRPr lang="en-GB" altLang="de-DE" b="1" dirty="0">
              <a:solidFill>
                <a:schemeClr val="accent1">
                  <a:lumMod val="75000"/>
                </a:schemeClr>
              </a:solidFill>
              <a:latin typeface="+mn-lt"/>
              <a:cs typeface="Arial" panose="020B0604020202020204" pitchFamily="34" charset="0"/>
            </a:endParaRPr>
          </a:p>
          <a:p>
            <a:pPr marL="715963" lvl="1" indent="-27305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de-DE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Punktesystem</a:t>
            </a:r>
            <a:endParaRPr lang="en-GB" altLang="de-DE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715963" lvl="1" indent="-27305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de-DE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Ermittlung</a:t>
            </a:r>
            <a:r>
              <a:rPr lang="en-GB" altLang="de-DE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der </a:t>
            </a:r>
            <a:r>
              <a:rPr lang="en-GB" altLang="de-DE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Halbjahresleistung</a:t>
            </a:r>
            <a:endParaRPr lang="en-GB" altLang="de-DE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715963" lvl="1" indent="-27305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de-DE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Einbringungsregeln</a:t>
            </a:r>
            <a:endParaRPr lang="en-GB" altLang="de-DE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715963" lvl="1" indent="-27305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de-DE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Einbringungsbeispiele</a:t>
            </a:r>
            <a:endParaRPr lang="en-GB" altLang="de-DE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715963" lvl="1" indent="-27305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de-DE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Gesamtqualifikation</a:t>
            </a:r>
            <a:r>
              <a:rPr lang="en-GB" altLang="de-DE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und </a:t>
            </a:r>
            <a:r>
              <a:rPr lang="en-GB" altLang="de-DE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Abiturnote</a:t>
            </a:r>
            <a:endParaRPr lang="en-GB" altLang="de-DE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457200" indent="-457200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en-GB" altLang="de-DE" dirty="0" err="1">
                <a:solidFill>
                  <a:schemeClr val="bg1">
                    <a:lumMod val="65000"/>
                  </a:schemeClr>
                </a:solidFill>
                <a:latin typeface="+mn-lt"/>
                <a:cs typeface="Arial" panose="020B0604020202020204" pitchFamily="34" charset="0"/>
              </a:rPr>
              <a:t>Verschiedenes</a:t>
            </a:r>
            <a:endParaRPr lang="en-GB" altLang="de-DE" dirty="0">
              <a:solidFill>
                <a:schemeClr val="bg1">
                  <a:lumMod val="65000"/>
                </a:schemeClr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</a:pPr>
            <a:endParaRPr lang="en-GB" altLang="de-DE" sz="200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457200" indent="-457200" eaLnBrk="1" hangingPunct="1">
              <a:lnSpc>
                <a:spcPct val="100000"/>
              </a:lnSpc>
              <a:buFont typeface="+mj-lt"/>
              <a:buAutoNum type="arabicPeriod"/>
            </a:pPr>
            <a:endParaRPr lang="en-GB" altLang="de-DE" sz="200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buFont typeface="Verdana" pitchFamily="34" charset="0"/>
              <a:buNone/>
            </a:pPr>
            <a:endParaRPr lang="en-GB" altLang="de-DE" sz="200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383941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Notengebung</a:t>
            </a:r>
            <a:endParaRPr lang="en-GB" altLang="de-DE" b="1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36940" y="3552988"/>
            <a:ext cx="2532435" cy="11031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dirty="0">
                <a:solidFill>
                  <a:schemeClr val="tx1"/>
                </a:solidFill>
              </a:rPr>
              <a:t>1 Schulaufgabe = Klausur</a:t>
            </a:r>
          </a:p>
        </p:txBody>
      </p:sp>
      <p:sp>
        <p:nvSpPr>
          <p:cNvPr id="6" name="Rechteck 5"/>
          <p:cNvSpPr/>
          <p:nvPr/>
        </p:nvSpPr>
        <p:spPr>
          <a:xfrm>
            <a:off x="1536940" y="4963067"/>
            <a:ext cx="2532435" cy="11031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mind. 2 kleine Leistungsnachweise darunter wenigstens ein mündlicher</a:t>
            </a:r>
          </a:p>
        </p:txBody>
      </p:sp>
      <p:sp>
        <p:nvSpPr>
          <p:cNvPr id="12" name="Rechteck 11"/>
          <p:cNvSpPr/>
          <p:nvPr/>
        </p:nvSpPr>
        <p:spPr>
          <a:xfrm>
            <a:off x="4946040" y="4287626"/>
            <a:ext cx="2532435" cy="11031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Gewichtung</a:t>
            </a:r>
          </a:p>
          <a:p>
            <a:pPr algn="ctr"/>
            <a:r>
              <a:rPr lang="de-DE" sz="3200" dirty="0">
                <a:solidFill>
                  <a:schemeClr val="tx1"/>
                </a:solidFill>
              </a:rPr>
              <a:t>1 : 1</a:t>
            </a: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4" y="1218233"/>
            <a:ext cx="8278683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Ermittlung</a:t>
            </a: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der </a:t>
            </a: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Halbjahresleistung</a:t>
            </a: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 </a:t>
            </a:r>
            <a:endParaRPr lang="en-GB" altLang="de-DE" sz="2000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8" name="Rechteck 7"/>
          <p:cNvSpPr/>
          <p:nvPr/>
        </p:nvSpPr>
        <p:spPr>
          <a:xfrm>
            <a:off x="881350" y="2133390"/>
            <a:ext cx="3453322" cy="1103149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u="sng" dirty="0">
                <a:solidFill>
                  <a:schemeClr val="tx1"/>
                </a:solidFill>
              </a:rPr>
              <a:t>Deutsch, Mathematik, Leistungsfach</a:t>
            </a:r>
          </a:p>
          <a:p>
            <a:pPr algn="ctr"/>
            <a:r>
              <a:rPr lang="de-DE" sz="1600" dirty="0">
                <a:solidFill>
                  <a:schemeClr val="tx1"/>
                </a:solidFill>
              </a:rPr>
              <a:t>jeweils in 12/1, 12/2, 13/1 </a:t>
            </a:r>
            <a:r>
              <a:rPr lang="de-DE" sz="1600" b="1" i="1" dirty="0">
                <a:solidFill>
                  <a:srgbClr val="FF0000"/>
                </a:solidFill>
              </a:rPr>
              <a:t>und</a:t>
            </a:r>
            <a:r>
              <a:rPr lang="de-DE" sz="1600" b="1" i="1" dirty="0">
                <a:solidFill>
                  <a:schemeClr val="tx1"/>
                </a:solidFill>
              </a:rPr>
              <a:t> </a:t>
            </a:r>
            <a:r>
              <a:rPr lang="de-DE" sz="1600" b="1" dirty="0">
                <a:solidFill>
                  <a:srgbClr val="FF0000"/>
                </a:solidFill>
              </a:rPr>
              <a:t>13/2</a:t>
            </a:r>
          </a:p>
        </p:txBody>
      </p:sp>
      <p:sp>
        <p:nvSpPr>
          <p:cNvPr id="10" name="Rechteck 9"/>
          <p:cNvSpPr/>
          <p:nvPr/>
        </p:nvSpPr>
        <p:spPr>
          <a:xfrm>
            <a:off x="4660741" y="2133390"/>
            <a:ext cx="3453322" cy="1103149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u="sng" dirty="0">
                <a:solidFill>
                  <a:schemeClr val="tx1"/>
                </a:solidFill>
              </a:rPr>
              <a:t>Fächern auf </a:t>
            </a:r>
            <a:r>
              <a:rPr lang="de-DE" sz="1600" b="1" u="sng" dirty="0" err="1">
                <a:solidFill>
                  <a:schemeClr val="tx1"/>
                </a:solidFill>
              </a:rPr>
              <a:t>gA</a:t>
            </a:r>
            <a:endParaRPr lang="de-DE" sz="1600" b="1" u="sng" dirty="0">
              <a:solidFill>
                <a:schemeClr val="tx1"/>
              </a:solidFill>
            </a:endParaRPr>
          </a:p>
          <a:p>
            <a:pPr algn="ctr"/>
            <a:r>
              <a:rPr lang="de-DE" sz="1600" dirty="0">
                <a:solidFill>
                  <a:schemeClr val="tx1"/>
                </a:solidFill>
              </a:rPr>
              <a:t>jeweils </a:t>
            </a:r>
            <a:r>
              <a:rPr lang="de-DE" sz="1600" b="1" i="1" dirty="0">
                <a:solidFill>
                  <a:srgbClr val="00B050"/>
                </a:solidFill>
              </a:rPr>
              <a:t>nur </a:t>
            </a:r>
            <a:r>
              <a:rPr lang="de-DE" sz="1600" dirty="0">
                <a:solidFill>
                  <a:schemeClr val="tx1"/>
                </a:solidFill>
              </a:rPr>
              <a:t>in 12/1, 12/2, 13/1</a:t>
            </a:r>
          </a:p>
        </p:txBody>
      </p:sp>
      <p:sp>
        <p:nvSpPr>
          <p:cNvPr id="5" name="Rechteck 4"/>
          <p:cNvSpPr/>
          <p:nvPr/>
        </p:nvSpPr>
        <p:spPr>
          <a:xfrm>
            <a:off x="4069375" y="1816941"/>
            <a:ext cx="876665" cy="402291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und in</a:t>
            </a:r>
          </a:p>
        </p:txBody>
      </p:sp>
      <p:sp>
        <p:nvSpPr>
          <p:cNvPr id="13" name="Rechteck 12"/>
          <p:cNvSpPr/>
          <p:nvPr/>
        </p:nvSpPr>
        <p:spPr>
          <a:xfrm>
            <a:off x="463019" y="1816940"/>
            <a:ext cx="876665" cy="402291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in</a:t>
            </a:r>
          </a:p>
        </p:txBody>
      </p:sp>
      <p:sp>
        <p:nvSpPr>
          <p:cNvPr id="14" name="Rechteck 13"/>
          <p:cNvSpPr/>
          <p:nvPr/>
        </p:nvSpPr>
        <p:spPr>
          <a:xfrm>
            <a:off x="7675730" y="1816939"/>
            <a:ext cx="876665" cy="402291"/>
          </a:xfrm>
          <a:prstGeom prst="rect">
            <a:avLst/>
          </a:prstGeom>
          <a:solidFill>
            <a:schemeClr val="bg1"/>
          </a:solidFill>
          <a:ln w="28575"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tx1"/>
                </a:solidFill>
              </a:rPr>
              <a:t>gilt:</a:t>
            </a:r>
          </a:p>
        </p:txBody>
      </p:sp>
      <p:sp>
        <p:nvSpPr>
          <p:cNvPr id="19" name="Geschweifte Klammer rechts 18">
            <a:extLst>
              <a:ext uri="{FF2B5EF4-FFF2-40B4-BE49-F238E27FC236}">
                <a16:creationId xmlns:a16="http://schemas.microsoft.com/office/drawing/2014/main" id="{EAEBD777-C8EC-4461-B3DA-0B3EA40E52D2}"/>
              </a:ext>
            </a:extLst>
          </p:cNvPr>
          <p:cNvSpPr/>
          <p:nvPr/>
        </p:nvSpPr>
        <p:spPr>
          <a:xfrm>
            <a:off x="4386539" y="3819494"/>
            <a:ext cx="242335" cy="1893708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15" name="Grafik 1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432728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Notengebung</a:t>
            </a:r>
            <a:endParaRPr lang="en-GB" altLang="de-DE" b="1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" name="Rechteck 1"/>
          <p:cNvSpPr/>
          <p:nvPr/>
        </p:nvSpPr>
        <p:spPr>
          <a:xfrm>
            <a:off x="1598147" y="4646344"/>
            <a:ext cx="2532435" cy="11031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mind. 1 kleiner </a:t>
            </a:r>
            <a:r>
              <a:rPr lang="de-DE" sz="1600" b="1" i="1" dirty="0">
                <a:solidFill>
                  <a:schemeClr val="tx1"/>
                </a:solidFill>
              </a:rPr>
              <a:t>schriftlicher</a:t>
            </a:r>
            <a:r>
              <a:rPr lang="de-DE" sz="1600" dirty="0">
                <a:solidFill>
                  <a:schemeClr val="tx1"/>
                </a:solidFill>
              </a:rPr>
              <a:t> Leistungsnachweis</a:t>
            </a:r>
          </a:p>
        </p:txBody>
      </p:sp>
      <p:sp>
        <p:nvSpPr>
          <p:cNvPr id="6" name="Rechteck 5"/>
          <p:cNvSpPr/>
          <p:nvPr/>
        </p:nvSpPr>
        <p:spPr>
          <a:xfrm>
            <a:off x="1598148" y="3234349"/>
            <a:ext cx="2532435" cy="11031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mind. 1 kleiner mündlicher Leistungsnachweis</a:t>
            </a: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3" y="1218233"/>
            <a:ext cx="8278683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Ermittlung</a:t>
            </a: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der </a:t>
            </a: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Halbjahresleistung</a:t>
            </a:r>
            <a:endParaRPr lang="en-GB" altLang="de-DE" sz="2000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0" name="Rechteck 9"/>
          <p:cNvSpPr/>
          <p:nvPr/>
        </p:nvSpPr>
        <p:spPr>
          <a:xfrm>
            <a:off x="2708721" y="1875862"/>
            <a:ext cx="3453322" cy="1103149"/>
          </a:xfrm>
          <a:prstGeom prst="rect">
            <a:avLst/>
          </a:prstGeom>
          <a:solidFill>
            <a:schemeClr val="bg1"/>
          </a:solidFill>
          <a:ln w="38100"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b="1" u="sng" dirty="0">
                <a:solidFill>
                  <a:schemeClr val="tx1"/>
                </a:solidFill>
              </a:rPr>
              <a:t>in Fächern auf </a:t>
            </a:r>
            <a:r>
              <a:rPr lang="de-DE" sz="1600" b="1" u="sng" dirty="0" err="1">
                <a:solidFill>
                  <a:schemeClr val="tx1"/>
                </a:solidFill>
              </a:rPr>
              <a:t>gA</a:t>
            </a:r>
            <a:endParaRPr lang="de-DE" sz="1600" b="1" u="sng" dirty="0">
              <a:solidFill>
                <a:schemeClr val="tx1"/>
              </a:solidFill>
            </a:endParaRPr>
          </a:p>
          <a:p>
            <a:pPr algn="ctr"/>
            <a:r>
              <a:rPr lang="de-DE" sz="1600" dirty="0">
                <a:solidFill>
                  <a:schemeClr val="tx1"/>
                </a:solidFill>
              </a:rPr>
              <a:t>in </a:t>
            </a:r>
            <a:r>
              <a:rPr lang="de-DE" sz="1600" b="1" dirty="0">
                <a:solidFill>
                  <a:schemeClr val="tx1"/>
                </a:solidFill>
              </a:rPr>
              <a:t>13/2</a:t>
            </a:r>
          </a:p>
        </p:txBody>
      </p:sp>
      <p:sp>
        <p:nvSpPr>
          <p:cNvPr id="18" name="Geschweifte Klammer rechts 17"/>
          <p:cNvSpPr/>
          <p:nvPr/>
        </p:nvSpPr>
        <p:spPr>
          <a:xfrm>
            <a:off x="4431697" y="3537132"/>
            <a:ext cx="242335" cy="1893708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Rechteck 11"/>
          <p:cNvSpPr/>
          <p:nvPr/>
        </p:nvSpPr>
        <p:spPr>
          <a:xfrm>
            <a:off x="4895825" y="3932412"/>
            <a:ext cx="2532435" cy="11031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1600" dirty="0">
                <a:solidFill>
                  <a:schemeClr val="tx1"/>
                </a:solidFill>
              </a:rPr>
              <a:t>Durchschnitt der kleinen Leistungsnachweise</a:t>
            </a:r>
            <a:endParaRPr lang="de-DE" sz="3200" dirty="0">
              <a:solidFill>
                <a:schemeClr val="tx1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4895825" y="2548658"/>
            <a:ext cx="1330859" cy="58477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>
                <a:solidFill>
                  <a:srgbClr val="FF0000"/>
                </a:solidFill>
              </a:rPr>
              <a:t>Keine Schulaufgabe</a:t>
            </a:r>
          </a:p>
        </p:txBody>
      </p:sp>
      <p:pic>
        <p:nvPicPr>
          <p:cNvPr id="13" name="Grafik 1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881905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4" y="1059255"/>
            <a:ext cx="8278683" cy="437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Halbjahresleistung</a:t>
            </a: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: </a:t>
            </a: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Sonderfälle</a:t>
            </a:r>
            <a:endParaRPr lang="en-GB" altLang="de-DE" sz="2000" b="1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</a:pPr>
            <a:endParaRPr lang="en-GB" altLang="de-DE" sz="1600" b="1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en-GB" altLang="de-DE" sz="16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Sport (</a:t>
            </a:r>
            <a:r>
              <a:rPr lang="en-GB" altLang="de-DE" sz="16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gA</a:t>
            </a:r>
            <a:r>
              <a:rPr lang="en-GB" altLang="de-DE" sz="16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b="1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praktische Leistungen </a:t>
            </a:r>
            <a:r>
              <a:rPr lang="de-DE" sz="16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anstelle der Schulaufgabe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16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mind.</a:t>
            </a:r>
            <a:r>
              <a:rPr lang="de-DE" sz="1600" b="1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1 </a:t>
            </a:r>
            <a:r>
              <a:rPr lang="de-DE" sz="16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kleiner Leistungsnachweis (</a:t>
            </a:r>
            <a:r>
              <a:rPr lang="de-DE" sz="1600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kLN</a:t>
            </a:r>
            <a:r>
              <a:rPr lang="de-DE" sz="16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altLang="de-DE" sz="160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Halb</a:t>
            </a:r>
            <a:r>
              <a:rPr lang="en-GB" altLang="de-DE" sz="16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jahresleistung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: </a:t>
            </a:r>
            <a:r>
              <a:rPr lang="en-GB" altLang="de-DE" sz="14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(</a:t>
            </a:r>
            <a:r>
              <a:rPr lang="en-GB" altLang="de-DE" sz="14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Durchschnitt</a:t>
            </a:r>
            <a:r>
              <a:rPr lang="en-GB" altLang="de-DE" sz="14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der </a:t>
            </a:r>
            <a:r>
              <a:rPr lang="en-GB" altLang="de-DE" sz="14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praktischen</a:t>
            </a:r>
            <a:r>
              <a:rPr lang="en-GB" altLang="de-DE" sz="14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14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Leistungen</a:t>
            </a:r>
            <a:r>
              <a:rPr lang="en-GB" altLang="de-DE" sz="14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x 2 + </a:t>
            </a:r>
            <a:r>
              <a:rPr lang="en-GB" altLang="de-DE" sz="14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Durchschnitt</a:t>
            </a:r>
            <a:r>
              <a:rPr lang="en-GB" altLang="de-DE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altLang="de-DE" sz="14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kLN</a:t>
            </a:r>
            <a:r>
              <a:rPr lang="en-GB" altLang="de-DE" sz="14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) : 3</a:t>
            </a:r>
          </a:p>
          <a:p>
            <a:pPr eaLnBrk="1" hangingPunct="1">
              <a:lnSpc>
                <a:spcPct val="100000"/>
              </a:lnSpc>
            </a:pPr>
            <a:endParaRPr lang="en-GB" altLang="de-DE" sz="2000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altLang="de-DE" sz="16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rPr>
              <a:t>Leistungsfach</a:t>
            </a:r>
            <a:r>
              <a:rPr kumimoji="0" lang="en-GB" altLang="de-DE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rPr>
              <a:t> Sport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de-DE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rPr>
              <a:t>zusätzlich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rPr>
              <a:t> zur Halbjahresleistung Sport (wie oben): </a:t>
            </a:r>
            <a:b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rPr>
            </a:b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rPr>
              <a:t>1 Schulaufgabe und mind. </a:t>
            </a:r>
            <a:r>
              <a:rPr kumimoji="0" lang="de-DE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rPr>
              <a:t>1</a:t>
            </a:r>
            <a:r>
              <a:rPr kumimoji="0" 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rPr>
              <a:t> kleiner Leistungsnachweis in der </a:t>
            </a:r>
            <a:r>
              <a:rPr kumimoji="0" lang="de-DE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rPr>
              <a:t>„Sporttheorie“</a:t>
            </a: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sz="1600" dirty="0">
                <a:solidFill>
                  <a:prstClr val="black"/>
                </a:solidFill>
                <a:latin typeface="+mn-lt"/>
                <a:ea typeface="+mn-ea"/>
                <a:cs typeface="Arial" panose="020B0604020202020204" pitchFamily="34" charset="0"/>
              </a:rPr>
              <a:t>Halbjahresleistung: </a:t>
            </a:r>
            <a:r>
              <a:rPr lang="de-DE" sz="1400" dirty="0">
                <a:solidFill>
                  <a:prstClr val="black"/>
                </a:solidFill>
                <a:latin typeface="+mn-lt"/>
                <a:ea typeface="+mn-ea"/>
                <a:cs typeface="Arial" panose="020B0604020202020204" pitchFamily="34" charset="0"/>
              </a:rPr>
              <a:t>(Punktzahl im Fach Sport + Punktzahl aus Durchschnitt in </a:t>
            </a:r>
            <a:br>
              <a:rPr lang="de-DE" sz="1400" dirty="0">
                <a:solidFill>
                  <a:prstClr val="black"/>
                </a:solidFill>
                <a:latin typeface="+mn-lt"/>
                <a:ea typeface="+mn-ea"/>
                <a:cs typeface="Arial" panose="020B0604020202020204" pitchFamily="34" charset="0"/>
              </a:rPr>
            </a:br>
            <a:r>
              <a:rPr lang="de-DE" sz="1400" dirty="0">
                <a:solidFill>
                  <a:prstClr val="black"/>
                </a:solidFill>
                <a:latin typeface="+mn-lt"/>
                <a:ea typeface="+mn-ea"/>
                <a:cs typeface="Arial" panose="020B0604020202020204" pitchFamily="34" charset="0"/>
              </a:rPr>
              <a:t>der „Sporttheorie“) : 2</a:t>
            </a:r>
            <a:endParaRPr kumimoji="0" lang="de-DE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Arial" panose="020B0604020202020204" pitchFamily="34" charset="0"/>
            </a:endParaRPr>
          </a:p>
          <a:p>
            <a:pPr marR="0" lvl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de-DE" altLang="de-DE" sz="1600" dirty="0">
              <a:solidFill>
                <a:prstClr val="black"/>
              </a:solidFill>
              <a:latin typeface="+mn-lt"/>
              <a:ea typeface="+mn-ea"/>
              <a:cs typeface="Arial" panose="020B0604020202020204" pitchFamily="34" charset="0"/>
            </a:endParaRPr>
          </a:p>
          <a:p>
            <a:pPr eaLnBrk="1" hangingPunct="1">
              <a:tabLst/>
              <a:defRPr/>
            </a:pPr>
            <a:r>
              <a:rPr lang="en-GB" altLang="de-DE" sz="1600" b="1" dirty="0" err="1">
                <a:solidFill>
                  <a:srgbClr val="000000"/>
                </a:solidFill>
                <a:latin typeface="+mn-lt"/>
                <a:ea typeface="+mn-ea"/>
                <a:cs typeface="Arial" panose="020B0604020202020204" pitchFamily="34" charset="0"/>
              </a:rPr>
              <a:t>Leistungsfach</a:t>
            </a:r>
            <a:r>
              <a:rPr lang="en-GB" altLang="de-DE" sz="1600" b="1" dirty="0">
                <a:solidFill>
                  <a:srgbClr val="000000"/>
                </a:solidFill>
                <a:latin typeface="+mn-lt"/>
                <a:ea typeface="+mn-ea"/>
                <a:cs typeface="Arial" panose="020B0604020202020204" pitchFamily="34" charset="0"/>
              </a:rPr>
              <a:t> </a:t>
            </a:r>
            <a:r>
              <a:rPr lang="en-GB" altLang="de-DE" sz="1600" b="1" dirty="0" err="1">
                <a:solidFill>
                  <a:srgbClr val="000000"/>
                </a:solidFill>
                <a:latin typeface="+mn-lt"/>
                <a:ea typeface="+mn-ea"/>
                <a:cs typeface="Arial" panose="020B0604020202020204" pitchFamily="34" charset="0"/>
              </a:rPr>
              <a:t>Kunst</a:t>
            </a:r>
            <a:r>
              <a:rPr lang="en-GB" altLang="de-DE" sz="1600" b="1" dirty="0">
                <a:solidFill>
                  <a:srgbClr val="000000"/>
                </a:solidFill>
                <a:latin typeface="+mn-lt"/>
                <a:ea typeface="+mn-ea"/>
                <a:cs typeface="Arial" panose="020B0604020202020204" pitchFamily="34" charset="0"/>
              </a:rPr>
              <a:t> </a:t>
            </a:r>
            <a:endParaRPr lang="de-DE" altLang="de-DE" sz="1600" b="1" dirty="0">
              <a:solidFill>
                <a:srgbClr val="000000"/>
              </a:solidFill>
              <a:latin typeface="+mn-lt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de-DE" altLang="de-DE" sz="1600" i="1" dirty="0">
                <a:solidFill>
                  <a:prstClr val="black"/>
                </a:solidFill>
                <a:latin typeface="+mn-lt"/>
                <a:ea typeface="+mn-ea"/>
                <a:cs typeface="Arial" panose="020B0604020202020204" pitchFamily="34" charset="0"/>
              </a:rPr>
              <a:t>zusätzlich</a:t>
            </a:r>
            <a:r>
              <a:rPr lang="de-DE" altLang="de-DE" sz="1600" dirty="0">
                <a:solidFill>
                  <a:prstClr val="black"/>
                </a:solidFill>
                <a:latin typeface="+mn-lt"/>
                <a:ea typeface="+mn-ea"/>
                <a:cs typeface="Arial" panose="020B0604020202020204" pitchFamily="34" charset="0"/>
              </a:rPr>
              <a:t> zur Schulaufgabe: </a:t>
            </a:r>
            <a:br>
              <a:rPr lang="de-DE" altLang="de-DE" sz="1600" dirty="0">
                <a:solidFill>
                  <a:prstClr val="black"/>
                </a:solidFill>
                <a:latin typeface="+mn-lt"/>
                <a:ea typeface="+mn-ea"/>
                <a:cs typeface="Arial" panose="020B0604020202020204" pitchFamily="34" charset="0"/>
              </a:rPr>
            </a:br>
            <a:r>
              <a:rPr lang="de-DE" altLang="de-DE" sz="1600" b="1" dirty="0">
                <a:solidFill>
                  <a:prstClr val="black"/>
                </a:solidFill>
                <a:latin typeface="+mn-lt"/>
                <a:ea typeface="+mn-ea"/>
                <a:cs typeface="Arial" panose="020B0604020202020204" pitchFamily="34" charset="0"/>
              </a:rPr>
              <a:t>ein künstlerisches Projekt</a:t>
            </a:r>
          </a:p>
          <a:p>
            <a:pPr marL="285750" lvl="0" indent="-285750" eaLnBrk="1" hangingPunct="1">
              <a:buFont typeface="Arial" panose="020B0604020202020204" pitchFamily="34" charset="0"/>
              <a:buChar char="•"/>
              <a:tabLst/>
              <a:defRPr/>
            </a:pPr>
            <a:r>
              <a:rPr lang="de-DE" altLang="de-DE" sz="1600" dirty="0">
                <a:solidFill>
                  <a:prstClr val="black"/>
                </a:solidFill>
                <a:latin typeface="+mn-lt"/>
                <a:ea typeface="+mn-ea"/>
                <a:cs typeface="Arial" panose="020B0604020202020204" pitchFamily="34" charset="0"/>
              </a:rPr>
              <a:t>Halbjahresleistung</a:t>
            </a:r>
            <a:r>
              <a:rPr kumimoji="0" lang="de-DE" altLang="de-DE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rPr>
              <a:t>: </a:t>
            </a: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rPr>
              <a:t>(Schulaufgabe + </a:t>
            </a:r>
            <a:r>
              <a:rPr kumimoji="0" lang="de-DE" altLang="de-DE" sz="1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rPr>
              <a:t>künstl</a:t>
            </a:r>
            <a:r>
              <a:rPr lang="de-DE" altLang="de-DE" sz="1400" dirty="0" err="1">
                <a:solidFill>
                  <a:prstClr val="black"/>
                </a:solidFill>
                <a:latin typeface="+mn-lt"/>
                <a:ea typeface="+mn-ea"/>
                <a:cs typeface="Arial" panose="020B0604020202020204" pitchFamily="34" charset="0"/>
              </a:rPr>
              <a:t>erisches</a:t>
            </a:r>
            <a:r>
              <a:rPr lang="de-DE" altLang="de-DE" sz="1400" dirty="0">
                <a:solidFill>
                  <a:prstClr val="black"/>
                </a:solidFill>
                <a:latin typeface="+mn-lt"/>
                <a:ea typeface="+mn-ea"/>
                <a:cs typeface="Arial" panose="020B0604020202020204" pitchFamily="34" charset="0"/>
              </a:rPr>
              <a:t> Projekt </a:t>
            </a: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rPr>
              <a:t>+ </a:t>
            </a:r>
            <a:r>
              <a:rPr lang="de-DE" altLang="de-DE" sz="1400" dirty="0">
                <a:solidFill>
                  <a:prstClr val="black"/>
                </a:solidFill>
                <a:latin typeface="+mn-lt"/>
                <a:ea typeface="+mn-ea"/>
                <a:cs typeface="Arial" panose="020B0604020202020204" pitchFamily="34" charset="0"/>
              </a:rPr>
              <a:t>Durchschnitt </a:t>
            </a:r>
            <a:r>
              <a:rPr lang="de-DE" altLang="de-DE" sz="1400" dirty="0" err="1">
                <a:solidFill>
                  <a:prstClr val="black"/>
                </a:solidFill>
                <a:latin typeface="+mn-lt"/>
                <a:ea typeface="+mn-ea"/>
                <a:cs typeface="Arial" panose="020B0604020202020204" pitchFamily="34" charset="0"/>
              </a:rPr>
              <a:t>kLN</a:t>
            </a:r>
            <a:r>
              <a:rPr lang="de-DE" altLang="de-DE" sz="1400" dirty="0">
                <a:solidFill>
                  <a:prstClr val="black"/>
                </a:solidFill>
                <a:latin typeface="+mn-lt"/>
                <a:ea typeface="+mn-ea"/>
                <a:cs typeface="Arial" panose="020B0604020202020204" pitchFamily="34" charset="0"/>
              </a:rPr>
              <a:t>) </a:t>
            </a:r>
            <a:r>
              <a:rPr kumimoji="0" lang="de-DE" altLang="de-DE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Arial" panose="020B0604020202020204" pitchFamily="34" charset="0"/>
              </a:rPr>
              <a:t>: 3</a:t>
            </a:r>
            <a:endParaRPr lang="en-GB" altLang="de-DE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Notengebung</a:t>
            </a:r>
            <a:endParaRPr lang="en-GB" altLang="de-DE" b="1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87327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3" y="1218233"/>
            <a:ext cx="8278683" cy="32338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W-Seminar</a:t>
            </a:r>
          </a:p>
          <a:p>
            <a:pPr eaLnBrk="1" hangingPunct="1">
              <a:lnSpc>
                <a:spcPct val="100000"/>
              </a:lnSpc>
            </a:pPr>
            <a:endParaRPr lang="en-GB" altLang="de-DE" sz="1600" b="1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  <a:p>
            <a:endParaRPr lang="de-DE" sz="160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endParaRPr lang="de-DE" sz="160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endParaRPr lang="de-DE" sz="160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endParaRPr lang="de-DE" sz="160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endParaRPr lang="de-DE" sz="160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/>
            <a:endParaRPr lang="en-GB" altLang="de-DE" sz="2000" b="1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/>
            <a:endParaRPr lang="en-GB" altLang="de-DE" sz="2000" b="1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/>
            <a:r>
              <a:rPr lang="en-GB" altLang="de-DE" sz="1600" b="1" u="sng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Hinweis</a:t>
            </a:r>
            <a:r>
              <a:rPr lang="en-GB" altLang="de-DE" sz="1600" b="1" u="sng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: </a:t>
            </a:r>
          </a:p>
          <a:p>
            <a:pPr eaLnBrk="1" hangingPunct="1"/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Das </a:t>
            </a:r>
            <a:r>
              <a:rPr lang="en-GB" altLang="de-DE" sz="16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Seminararbeitsthema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16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wird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in das </a:t>
            </a:r>
            <a:r>
              <a:rPr lang="en-GB" altLang="de-DE" sz="16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Abiturzeugnis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16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aufgenommen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100000"/>
              </a:lnSpc>
            </a:pPr>
            <a:endParaRPr lang="en-GB" altLang="de-DE" sz="1600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8143484"/>
              </p:ext>
            </p:extLst>
          </p:nvPr>
        </p:nvGraphicFramePr>
        <p:xfrm>
          <a:off x="466928" y="1712486"/>
          <a:ext cx="8207288" cy="1529080"/>
        </p:xfrm>
        <a:graphic>
          <a:graphicData uri="http://schemas.openxmlformats.org/drawingml/2006/table">
            <a:tbl>
              <a:tblPr bandRow="1">
                <a:tableStyleId>{3B4B98B0-60AC-42C2-AFA5-B58CD77FA1E5}</a:tableStyleId>
              </a:tblPr>
              <a:tblGrid>
                <a:gridCol w="1274750">
                  <a:extLst>
                    <a:ext uri="{9D8B030D-6E8A-4147-A177-3AD203B41FA5}">
                      <a16:colId xmlns:a16="http://schemas.microsoft.com/office/drawing/2014/main" val="855211314"/>
                    </a:ext>
                  </a:extLst>
                </a:gridCol>
                <a:gridCol w="4196776">
                  <a:extLst>
                    <a:ext uri="{9D8B030D-6E8A-4147-A177-3AD203B41FA5}">
                      <a16:colId xmlns:a16="http://schemas.microsoft.com/office/drawing/2014/main" val="1248195887"/>
                    </a:ext>
                  </a:extLst>
                </a:gridCol>
                <a:gridCol w="2735762">
                  <a:extLst>
                    <a:ext uri="{9D8B030D-6E8A-4147-A177-3AD203B41FA5}">
                      <a16:colId xmlns:a16="http://schemas.microsoft.com/office/drawing/2014/main" val="86281456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12/1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Durchschnitt aus </a:t>
                      </a:r>
                      <a:br>
                        <a:rPr lang="de-DE" sz="1600" dirty="0"/>
                      </a:br>
                      <a:r>
                        <a:rPr lang="de-DE" sz="1600" dirty="0"/>
                        <a:t>mind. zwei kleinen</a:t>
                      </a:r>
                      <a:r>
                        <a:rPr lang="de-DE" sz="1600" baseline="0" dirty="0"/>
                        <a:t> Leistungsnachweisen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max. 15 Punkte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70931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12/2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Durchschnitt aus</a:t>
                      </a:r>
                    </a:p>
                    <a:p>
                      <a:r>
                        <a:rPr lang="de-DE" sz="1600" dirty="0"/>
                        <a:t>mind. zwei kleinen Leistungsnachweisen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max. 15 Punkte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02056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13/1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(Seminararbeit x 3 + Präsentation) :</a:t>
                      </a:r>
                      <a:r>
                        <a:rPr lang="de-DE" sz="1600" baseline="0" dirty="0"/>
                        <a:t> 2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max. 30 Punkte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8246404"/>
                  </a:ext>
                </a:extLst>
              </a:tr>
            </a:tbl>
          </a:graphicData>
        </a:graphic>
      </p:graphicFrame>
      <p:sp>
        <p:nvSpPr>
          <p:cNvPr id="6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Notengebung</a:t>
            </a:r>
            <a:endParaRPr lang="en-GB" altLang="de-DE" b="1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824256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3" y="1218233"/>
            <a:ext cx="8278683" cy="648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Grundregeln</a:t>
            </a: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zur</a:t>
            </a: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Einbringung</a:t>
            </a: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</a:p>
          <a:p>
            <a:endParaRPr lang="de-DE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Tabel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511820"/>
              </p:ext>
            </p:extLst>
          </p:nvPr>
        </p:nvGraphicFramePr>
        <p:xfrm>
          <a:off x="453927" y="1711101"/>
          <a:ext cx="8161894" cy="4389120"/>
        </p:xfrm>
        <a:graphic>
          <a:graphicData uri="http://schemas.openxmlformats.org/drawingml/2006/table">
            <a:tbl>
              <a:tblPr firstRow="1" lastRow="1" bandRow="1">
                <a:tableStyleId>{3B4B98B0-60AC-42C2-AFA5-B58CD77FA1E5}</a:tableStyleId>
              </a:tblPr>
              <a:tblGrid>
                <a:gridCol w="4720239">
                  <a:extLst>
                    <a:ext uri="{9D8B030D-6E8A-4147-A177-3AD203B41FA5}">
                      <a16:colId xmlns:a16="http://schemas.microsoft.com/office/drawing/2014/main" val="3836661557"/>
                    </a:ext>
                  </a:extLst>
                </a:gridCol>
                <a:gridCol w="3441655">
                  <a:extLst>
                    <a:ext uri="{9D8B030D-6E8A-4147-A177-3AD203B41FA5}">
                      <a16:colId xmlns:a16="http://schemas.microsoft.com/office/drawing/2014/main" val="3861767410"/>
                    </a:ext>
                  </a:extLst>
                </a:gridCol>
              </a:tblGrid>
              <a:tr h="302270">
                <a:tc>
                  <a:txBody>
                    <a:bodyPr/>
                    <a:lstStyle/>
                    <a:p>
                      <a:r>
                        <a:rPr lang="de-DE" sz="1600" dirty="0"/>
                        <a:t>Fach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Einzubringende Halbjahresleistungen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0575902"/>
                  </a:ext>
                </a:extLst>
              </a:tr>
              <a:tr h="302270">
                <a:tc>
                  <a:txBody>
                    <a:bodyPr/>
                    <a:lstStyle/>
                    <a:p>
                      <a:r>
                        <a:rPr lang="de-DE" sz="1600" dirty="0"/>
                        <a:t>Deutsch, Mathematik,</a:t>
                      </a:r>
                      <a:r>
                        <a:rPr lang="de-DE" sz="1600" baseline="0" dirty="0"/>
                        <a:t> Leistungsfach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jeweils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7042290"/>
                  </a:ext>
                </a:extLst>
              </a:tr>
              <a:tr h="302270">
                <a:tc>
                  <a:txBody>
                    <a:bodyPr/>
                    <a:lstStyle/>
                    <a:p>
                      <a:r>
                        <a:rPr lang="de-DE" sz="1600" dirty="0"/>
                        <a:t>Abiturprüfungsfächer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jeweils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7506981"/>
                  </a:ext>
                </a:extLst>
              </a:tr>
              <a:tr h="302270">
                <a:tc>
                  <a:txBody>
                    <a:bodyPr/>
                    <a:lstStyle/>
                    <a:p>
                      <a:r>
                        <a:rPr lang="de-DE" sz="1600" dirty="0"/>
                        <a:t>Pflicht- und Wahlpflichtfächer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„Pflichtbelegung</a:t>
                      </a:r>
                      <a:r>
                        <a:rPr lang="de-DE" sz="1600" baseline="0" dirty="0"/>
                        <a:t> minus eins“</a:t>
                      </a:r>
                      <a:endParaRPr lang="de-D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9919448"/>
                  </a:ext>
                </a:extLst>
              </a:tr>
              <a:tr h="302270">
                <a:tc>
                  <a:txBody>
                    <a:bodyPr/>
                    <a:lstStyle/>
                    <a:p>
                      <a:r>
                        <a:rPr lang="de-DE" sz="1600" dirty="0"/>
                        <a:t>Fremdsprachen bzw.</a:t>
                      </a:r>
                      <a:r>
                        <a:rPr lang="de-DE" sz="1600" baseline="0" dirty="0"/>
                        <a:t> Naturwissenschaften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jeweils mind.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3778546"/>
                  </a:ext>
                </a:extLst>
              </a:tr>
              <a:tr h="302270">
                <a:tc>
                  <a:txBody>
                    <a:bodyPr/>
                    <a:lstStyle/>
                    <a:p>
                      <a:r>
                        <a:rPr lang="de-DE" sz="1600" dirty="0"/>
                        <a:t>Sport (wenn nicht</a:t>
                      </a:r>
                      <a:r>
                        <a:rPr lang="de-DE" sz="1600" baseline="0" dirty="0"/>
                        <a:t> Leistungsfach)</a:t>
                      </a:r>
                      <a:endParaRPr lang="de-D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0, höchstens 3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6454857"/>
                  </a:ext>
                </a:extLst>
              </a:tr>
              <a:tr h="302270">
                <a:tc>
                  <a:txBody>
                    <a:bodyPr/>
                    <a:lstStyle/>
                    <a:p>
                      <a:r>
                        <a:rPr lang="de-DE" sz="1600" dirty="0"/>
                        <a:t>Fächer des Zusatzangebots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0, höchstens</a:t>
                      </a:r>
                      <a:r>
                        <a:rPr lang="de-DE" sz="1600" baseline="0" dirty="0"/>
                        <a:t> 3 je Fach</a:t>
                      </a:r>
                      <a:endParaRPr lang="de-DE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53046651"/>
                  </a:ext>
                </a:extLst>
              </a:tr>
              <a:tr h="302270"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rgbClr val="7030A0"/>
                          </a:solidFill>
                        </a:rPr>
                        <a:t>wenn gewählt: Vertiefungskurs D und FS2 </a:t>
                      </a:r>
                      <a:br>
                        <a:rPr lang="de-DE" sz="1600" dirty="0">
                          <a:solidFill>
                            <a:srgbClr val="7030A0"/>
                          </a:solidFill>
                        </a:rPr>
                      </a:br>
                      <a:r>
                        <a:rPr lang="de-DE" sz="1200" dirty="0">
                          <a:solidFill>
                            <a:srgbClr val="7030A0"/>
                          </a:solidFill>
                        </a:rPr>
                        <a:t>(aus 12/1 und 12/2)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rgbClr val="7030A0"/>
                          </a:solidFill>
                        </a:rPr>
                        <a:t>3 (aus 12/1 und 12/2)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5955258"/>
                  </a:ext>
                </a:extLst>
              </a:tr>
              <a:tr h="302270"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rgbClr val="7030A0"/>
                          </a:solidFill>
                        </a:rPr>
                        <a:t>wenn gewählt: Vertiefungskurs M und NW2/</a:t>
                      </a:r>
                      <a:r>
                        <a:rPr lang="de-DE" sz="1600" dirty="0" err="1">
                          <a:solidFill>
                            <a:srgbClr val="7030A0"/>
                          </a:solidFill>
                        </a:rPr>
                        <a:t>Inf</a:t>
                      </a:r>
                      <a:r>
                        <a:rPr lang="de-DE" sz="1600" dirty="0">
                          <a:solidFill>
                            <a:srgbClr val="7030A0"/>
                          </a:solidFill>
                        </a:rPr>
                        <a:t>/</a:t>
                      </a:r>
                      <a:r>
                        <a:rPr lang="de-DE" sz="1600" dirty="0" err="1">
                          <a:solidFill>
                            <a:srgbClr val="7030A0"/>
                          </a:solidFill>
                        </a:rPr>
                        <a:t>Inf</a:t>
                      </a:r>
                      <a:r>
                        <a:rPr lang="de-DE" sz="1600" baseline="-25000" dirty="0" err="1">
                          <a:solidFill>
                            <a:srgbClr val="7030A0"/>
                          </a:solidFill>
                        </a:rPr>
                        <a:t>spät</a:t>
                      </a:r>
                      <a:r>
                        <a:rPr lang="de-DE" sz="1600" baseline="0" dirty="0">
                          <a:solidFill>
                            <a:srgbClr val="7030A0"/>
                          </a:solidFill>
                        </a:rPr>
                        <a:t> </a:t>
                      </a:r>
                      <a:br>
                        <a:rPr lang="de-DE" sz="1600" baseline="0" dirty="0">
                          <a:solidFill>
                            <a:srgbClr val="7030A0"/>
                          </a:solidFill>
                        </a:rPr>
                      </a:br>
                      <a:r>
                        <a:rPr lang="de-DE" sz="1200" dirty="0">
                          <a:solidFill>
                            <a:srgbClr val="7030A0"/>
                          </a:solidFill>
                        </a:rPr>
                        <a:t>(aus 12/1 und 12/2)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>
                          <a:solidFill>
                            <a:srgbClr val="7030A0"/>
                          </a:solidFill>
                        </a:rPr>
                        <a:t>3 (aus 12/1 und 12/2)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43776605"/>
                  </a:ext>
                </a:extLst>
              </a:tr>
              <a:tr h="302270">
                <a:tc>
                  <a:txBody>
                    <a:bodyPr/>
                    <a:lstStyle/>
                    <a:p>
                      <a:r>
                        <a:rPr lang="de-DE" sz="1600" dirty="0"/>
                        <a:t>W-Seminar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193637"/>
                  </a:ext>
                </a:extLst>
              </a:tr>
              <a:tr h="302270">
                <a:tc>
                  <a:txBody>
                    <a:bodyPr/>
                    <a:lstStyle/>
                    <a:p>
                      <a:r>
                        <a:rPr lang="de-DE" sz="1600" dirty="0"/>
                        <a:t>Seminararbeit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2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1553403"/>
                  </a:ext>
                </a:extLst>
              </a:tr>
              <a:tr h="302270">
                <a:tc>
                  <a:txBody>
                    <a:bodyPr/>
                    <a:lstStyle/>
                    <a:p>
                      <a:r>
                        <a:rPr lang="de-DE" sz="1600" dirty="0"/>
                        <a:t>Gesamt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1600" dirty="0"/>
                        <a:t>40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8538717"/>
                  </a:ext>
                </a:extLst>
              </a:tr>
            </a:tbl>
          </a:graphicData>
        </a:graphic>
      </p:graphicFrame>
      <p:sp>
        <p:nvSpPr>
          <p:cNvPr id="3" name="Textfeld 2">
            <a:extLst>
              <a:ext uri="{FF2B5EF4-FFF2-40B4-BE49-F238E27FC236}">
                <a16:creationId xmlns:a16="http://schemas.microsoft.com/office/drawing/2014/main" id="{C8FA2BFF-A243-436F-8554-53589ADC2A97}"/>
              </a:ext>
            </a:extLst>
          </p:cNvPr>
          <p:cNvSpPr txBox="1"/>
          <p:nvPr/>
        </p:nvSpPr>
        <p:spPr>
          <a:xfrm>
            <a:off x="453927" y="6106604"/>
            <a:ext cx="816189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1600" dirty="0"/>
              <a:t>Hinweis: Die Pflichteinbringung muss aus Halbjahren der </a:t>
            </a:r>
            <a:r>
              <a:rPr lang="de-DE" sz="1600" b="1" dirty="0"/>
              <a:t>Pflicht</a:t>
            </a:r>
            <a:r>
              <a:rPr lang="de-DE" sz="1600" dirty="0"/>
              <a:t>belegung stammen.</a:t>
            </a:r>
            <a:endParaRPr lang="de-DE" dirty="0"/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18659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Notengebung</a:t>
            </a:r>
            <a:endParaRPr lang="en-GB" altLang="de-DE" b="1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8729023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3" y="1218233"/>
            <a:ext cx="8278683" cy="48342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de-DE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Einbringung: Optionsregel</a:t>
            </a:r>
          </a:p>
          <a:p>
            <a:pPr eaLnBrk="1" hangingPunct="1">
              <a:lnSpc>
                <a:spcPct val="100000"/>
              </a:lnSpc>
            </a:pPr>
            <a:endParaRPr lang="en-GB" altLang="de-DE" sz="1600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de-DE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Anwendbar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in </a:t>
            </a:r>
            <a:r>
              <a:rPr lang="de-DE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Fächern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, die </a:t>
            </a:r>
            <a:r>
              <a:rPr lang="de-DE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über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e-DE" altLang="de-DE" sz="16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vier</a:t>
            </a:r>
            <a:r>
              <a:rPr lang="en-GB" altLang="de-DE" sz="16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e-DE" altLang="de-DE" sz="16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Kurshalbjahre</a:t>
            </a:r>
            <a:r>
              <a:rPr lang="en-GB" altLang="de-DE" sz="16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e-DE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belegt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e-DE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werden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e-DE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müssen, aber </a:t>
            </a:r>
            <a:r>
              <a:rPr lang="de-DE" altLang="de-DE" sz="1600" b="1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nicht als Abiturprüfungsfach</a:t>
            </a:r>
            <a:r>
              <a:rPr lang="de-DE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gewählt worden sind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100000"/>
              </a:lnSpc>
            </a:pPr>
            <a:endParaRPr lang="en-GB" altLang="de-DE" sz="1600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</a:pPr>
            <a:endParaRPr lang="en-GB" altLang="de-DE" sz="1600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de-DE" altLang="de-DE" sz="1600" b="1" u="sng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Möglichkeit</a:t>
            </a:r>
            <a:r>
              <a:rPr lang="en-GB" altLang="de-DE" sz="1600" b="1" u="sng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1:</a:t>
            </a:r>
            <a:r>
              <a:rPr lang="en-GB" altLang="de-DE" sz="16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	</a:t>
            </a:r>
            <a:r>
              <a:rPr lang="en-GB" altLang="de-DE" sz="1600" b="1" i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Ersatz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e-DE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einer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e-DE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Halbjahresleistung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e-DE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durch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e-DE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eine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e-DE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bessere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de-DE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noch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e-DE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nicht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in der </a:t>
            </a:r>
            <a:b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</a:b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			</a:t>
            </a:r>
            <a:r>
              <a:rPr lang="de-DE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Pflichteinbringung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e-DE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berücksichtigte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e-DE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Halbjahresleistung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.</a:t>
            </a:r>
          </a:p>
          <a:p>
            <a:pPr eaLnBrk="1" hangingPunct="1">
              <a:lnSpc>
                <a:spcPct val="100000"/>
              </a:lnSpc>
            </a:pPr>
            <a:endParaRPr lang="en-GB" altLang="de-DE" sz="1600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de-DE" altLang="de-DE" sz="1600" b="1" u="sng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Möglichkeit</a:t>
            </a:r>
            <a:r>
              <a:rPr lang="en-GB" altLang="de-DE" sz="1600" b="1" u="sng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2: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	</a:t>
            </a:r>
            <a:r>
              <a:rPr lang="de-DE" altLang="de-DE" sz="1600" b="1" i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Streichung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e-DE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einer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e-DE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Halbjahresleistung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, um </a:t>
            </a:r>
            <a:r>
              <a:rPr lang="de-DE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eine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e-DE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Abiturfächerwahl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e-LI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im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e-DE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Rahmen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b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</a:b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			von 40 </a:t>
            </a:r>
            <a:r>
              <a:rPr lang="de-DE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Pflichteinbringungen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e-DE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zu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de-DE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ermöglichen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(</a:t>
            </a:r>
            <a:r>
              <a:rPr lang="de-AT" altLang="de-DE" sz="16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z.B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. </a:t>
            </a:r>
            <a:r>
              <a:rPr lang="de-DE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bei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Wahl des 			</a:t>
            </a:r>
            <a:r>
              <a:rPr lang="de-DE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Leistungsfaches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Sport).</a:t>
            </a:r>
          </a:p>
          <a:p>
            <a:pPr eaLnBrk="1" hangingPunct="1">
              <a:lnSpc>
                <a:spcPct val="100000"/>
              </a:lnSpc>
            </a:pPr>
            <a:endParaRPr lang="en-GB" altLang="de-DE" sz="1600" b="1" u="sng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</a:pPr>
            <a:r>
              <a:rPr lang="en-GB" altLang="de-DE" sz="1600" b="1" u="sng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Hinweis</a:t>
            </a:r>
            <a:r>
              <a:rPr lang="en-GB" altLang="de-DE" sz="1600" b="1" u="sng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: </a:t>
            </a:r>
          </a:p>
          <a:p>
            <a:pPr eaLnBrk="1" hangingPunct="1">
              <a:lnSpc>
                <a:spcPct val="100000"/>
              </a:lnSpc>
            </a:pP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In den </a:t>
            </a:r>
            <a:r>
              <a:rPr lang="en-GB" altLang="de-DE" sz="16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Fremdsprachen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und </a:t>
            </a:r>
            <a:r>
              <a:rPr lang="en-GB" altLang="de-DE" sz="16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Naturwissenschaften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16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dürfen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je </a:t>
            </a:r>
            <a:r>
              <a:rPr lang="en-GB" altLang="de-DE" sz="16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vier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16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Pflichteinbringungen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16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dadurch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16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nicht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16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unterschritten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16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werden</a:t>
            </a:r>
            <a:r>
              <a:rPr lang="en-GB" altLang="de-DE" sz="16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.</a:t>
            </a:r>
          </a:p>
          <a:p>
            <a:endParaRPr lang="de-DE" sz="1600" i="1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1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feld 7"/>
          <p:cNvSpPr txBox="1"/>
          <p:nvPr/>
        </p:nvSpPr>
        <p:spPr>
          <a:xfrm>
            <a:off x="3458556" y="925845"/>
            <a:ext cx="1723043" cy="33855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600" b="1" dirty="0">
                <a:solidFill>
                  <a:srgbClr val="FF0000"/>
                </a:solidFill>
              </a:rPr>
              <a:t> „</a:t>
            </a:r>
            <a:r>
              <a:rPr lang="de-DE" sz="1600" b="1" dirty="0" err="1">
                <a:solidFill>
                  <a:srgbClr val="FF0000"/>
                </a:solidFill>
              </a:rPr>
              <a:t>Jokerregelung</a:t>
            </a:r>
            <a:r>
              <a:rPr lang="de-DE" sz="1600" b="1" dirty="0">
                <a:solidFill>
                  <a:srgbClr val="FF0000"/>
                </a:solidFill>
              </a:rPr>
              <a:t>“</a:t>
            </a: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18659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Notengebung</a:t>
            </a:r>
            <a:endParaRPr lang="en-GB" altLang="de-DE" b="1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204342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Einbringungsbeispiel</a:t>
            </a:r>
            <a:r>
              <a:rPr lang="en-GB" altLang="de-DE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1 </a:t>
            </a:r>
          </a:p>
        </p:txBody>
      </p:sp>
      <p:graphicFrame>
        <p:nvGraphicFramePr>
          <p:cNvPr id="3" name="Tabelle 5">
            <a:extLst>
              <a:ext uri="{FF2B5EF4-FFF2-40B4-BE49-F238E27FC236}">
                <a16:creationId xmlns:a16="http://schemas.microsoft.com/office/drawing/2014/main" id="{27E6DCAB-9199-4C7D-A6D2-1621590298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0304285"/>
              </p:ext>
            </p:extLst>
          </p:nvPr>
        </p:nvGraphicFramePr>
        <p:xfrm>
          <a:off x="479071" y="1218233"/>
          <a:ext cx="5630365" cy="5029200"/>
        </p:xfrm>
        <a:graphic>
          <a:graphicData uri="http://schemas.openxmlformats.org/drawingml/2006/table">
            <a:tbl>
              <a:tblPr firstRow="1" firstCol="1" lastRow="1" lastCol="1">
                <a:tableStyleId>{3B4B98B0-60AC-42C2-AFA5-B58CD77FA1E5}</a:tableStyleId>
              </a:tblPr>
              <a:tblGrid>
                <a:gridCol w="1821069">
                  <a:extLst>
                    <a:ext uri="{9D8B030D-6E8A-4147-A177-3AD203B41FA5}">
                      <a16:colId xmlns:a16="http://schemas.microsoft.com/office/drawing/2014/main" val="3163556027"/>
                    </a:ext>
                  </a:extLst>
                </a:gridCol>
                <a:gridCol w="712101">
                  <a:extLst>
                    <a:ext uri="{9D8B030D-6E8A-4147-A177-3AD203B41FA5}">
                      <a16:colId xmlns:a16="http://schemas.microsoft.com/office/drawing/2014/main" val="3388193895"/>
                    </a:ext>
                  </a:extLst>
                </a:gridCol>
                <a:gridCol w="580560">
                  <a:extLst>
                    <a:ext uri="{9D8B030D-6E8A-4147-A177-3AD203B41FA5}">
                      <a16:colId xmlns:a16="http://schemas.microsoft.com/office/drawing/2014/main" val="3328961251"/>
                    </a:ext>
                  </a:extLst>
                </a:gridCol>
                <a:gridCol w="531223">
                  <a:extLst>
                    <a:ext uri="{9D8B030D-6E8A-4147-A177-3AD203B41FA5}">
                      <a16:colId xmlns:a16="http://schemas.microsoft.com/office/drawing/2014/main" val="1514671570"/>
                    </a:ext>
                  </a:extLst>
                </a:gridCol>
                <a:gridCol w="574765">
                  <a:extLst>
                    <a:ext uri="{9D8B030D-6E8A-4147-A177-3AD203B41FA5}">
                      <a16:colId xmlns:a16="http://schemas.microsoft.com/office/drawing/2014/main" val="3339884801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4096387308"/>
                    </a:ext>
                  </a:extLst>
                </a:gridCol>
                <a:gridCol w="456086">
                  <a:extLst>
                    <a:ext uri="{9D8B030D-6E8A-4147-A177-3AD203B41FA5}">
                      <a16:colId xmlns:a16="http://schemas.microsoft.com/office/drawing/2014/main" val="1338423855"/>
                    </a:ext>
                  </a:extLst>
                </a:gridCol>
                <a:gridCol w="837721">
                  <a:extLst>
                    <a:ext uri="{9D8B030D-6E8A-4147-A177-3AD203B41FA5}">
                      <a16:colId xmlns:a16="http://schemas.microsoft.com/office/drawing/2014/main" val="1150720705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Fach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S/M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12/1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12/2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13/1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13/2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E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39744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Deutsch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latin typeface="+mn-lt"/>
                        </a:rPr>
                        <a:t>S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46538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Mathematik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M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66781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rgbClr val="00B050"/>
                          </a:solidFill>
                        </a:rPr>
                        <a:t>Leistungsfach Englisch</a:t>
                      </a:r>
                      <a:endParaRPr lang="de-DE" sz="14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S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230969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Biologie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05656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Physik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77944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Geschichte 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7993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 err="1"/>
                        <a:t>PuG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4676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Geographie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S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84873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Religionslehre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424486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Musik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1712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Sport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704328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rgbClr val="21A0FF"/>
                          </a:solidFill>
                        </a:rPr>
                        <a:t>W-Seminar </a:t>
                      </a:r>
                      <a:r>
                        <a:rPr lang="de-DE" sz="1400" baseline="0" dirty="0">
                          <a:solidFill>
                            <a:srgbClr val="21A0FF"/>
                          </a:solidFill>
                        </a:rPr>
                        <a:t>&amp; </a:t>
                      </a:r>
                      <a:r>
                        <a:rPr lang="de-DE" sz="1400" dirty="0">
                          <a:solidFill>
                            <a:srgbClr val="21A0FF"/>
                          </a:solidFill>
                        </a:rPr>
                        <a:t>Arbeit</a:t>
                      </a:r>
                      <a:endParaRPr lang="de-DE" sz="1400" b="1" dirty="0">
                        <a:solidFill>
                          <a:srgbClr val="21A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268219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Vokalensemble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b="0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96801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Summe</a:t>
                      </a:r>
                      <a:endParaRPr lang="de-DE" sz="1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de-DE" sz="1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925046"/>
                  </a:ext>
                </a:extLst>
              </a:tr>
            </a:tbl>
          </a:graphicData>
        </a:graphic>
      </p:graphicFrame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4989195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Einbringungsbeispiel</a:t>
            </a:r>
            <a:r>
              <a:rPr lang="en-GB" altLang="de-DE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1 </a:t>
            </a:r>
          </a:p>
        </p:txBody>
      </p:sp>
      <p:graphicFrame>
        <p:nvGraphicFramePr>
          <p:cNvPr id="3" name="Tabelle 5">
            <a:extLst>
              <a:ext uri="{FF2B5EF4-FFF2-40B4-BE49-F238E27FC236}">
                <a16:creationId xmlns:a16="http://schemas.microsoft.com/office/drawing/2014/main" id="{27E6DCAB-9199-4C7D-A6D2-1621590298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6242978"/>
              </p:ext>
            </p:extLst>
          </p:nvPr>
        </p:nvGraphicFramePr>
        <p:xfrm>
          <a:off x="479071" y="1218233"/>
          <a:ext cx="5630365" cy="5029200"/>
        </p:xfrm>
        <a:graphic>
          <a:graphicData uri="http://schemas.openxmlformats.org/drawingml/2006/table">
            <a:tbl>
              <a:tblPr firstRow="1" firstCol="1" lastRow="1" lastCol="1">
                <a:tableStyleId>{3B4B98B0-60AC-42C2-AFA5-B58CD77FA1E5}</a:tableStyleId>
              </a:tblPr>
              <a:tblGrid>
                <a:gridCol w="1821069">
                  <a:extLst>
                    <a:ext uri="{9D8B030D-6E8A-4147-A177-3AD203B41FA5}">
                      <a16:colId xmlns:a16="http://schemas.microsoft.com/office/drawing/2014/main" val="3163556027"/>
                    </a:ext>
                  </a:extLst>
                </a:gridCol>
                <a:gridCol w="712101">
                  <a:extLst>
                    <a:ext uri="{9D8B030D-6E8A-4147-A177-3AD203B41FA5}">
                      <a16:colId xmlns:a16="http://schemas.microsoft.com/office/drawing/2014/main" val="3388193895"/>
                    </a:ext>
                  </a:extLst>
                </a:gridCol>
                <a:gridCol w="580560">
                  <a:extLst>
                    <a:ext uri="{9D8B030D-6E8A-4147-A177-3AD203B41FA5}">
                      <a16:colId xmlns:a16="http://schemas.microsoft.com/office/drawing/2014/main" val="3328961251"/>
                    </a:ext>
                  </a:extLst>
                </a:gridCol>
                <a:gridCol w="531223">
                  <a:extLst>
                    <a:ext uri="{9D8B030D-6E8A-4147-A177-3AD203B41FA5}">
                      <a16:colId xmlns:a16="http://schemas.microsoft.com/office/drawing/2014/main" val="1514671570"/>
                    </a:ext>
                  </a:extLst>
                </a:gridCol>
                <a:gridCol w="574765">
                  <a:extLst>
                    <a:ext uri="{9D8B030D-6E8A-4147-A177-3AD203B41FA5}">
                      <a16:colId xmlns:a16="http://schemas.microsoft.com/office/drawing/2014/main" val="3339884801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4096387308"/>
                    </a:ext>
                  </a:extLst>
                </a:gridCol>
                <a:gridCol w="456086">
                  <a:extLst>
                    <a:ext uri="{9D8B030D-6E8A-4147-A177-3AD203B41FA5}">
                      <a16:colId xmlns:a16="http://schemas.microsoft.com/office/drawing/2014/main" val="1338423855"/>
                    </a:ext>
                  </a:extLst>
                </a:gridCol>
                <a:gridCol w="837721">
                  <a:extLst>
                    <a:ext uri="{9D8B030D-6E8A-4147-A177-3AD203B41FA5}">
                      <a16:colId xmlns:a16="http://schemas.microsoft.com/office/drawing/2014/main" val="1150720705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r>
                        <a:rPr lang="de-DE" sz="1400" b="1" i="0" dirty="0"/>
                        <a:t>Fach</a:t>
                      </a:r>
                      <a:endParaRPr lang="de-DE" sz="14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i="0" dirty="0"/>
                        <a:t>S/M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i="0" dirty="0"/>
                        <a:t>12/1</a:t>
                      </a:r>
                      <a:endParaRPr lang="de-DE" sz="14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i="0" dirty="0"/>
                        <a:t>12/2</a:t>
                      </a:r>
                      <a:endParaRPr lang="de-DE" sz="14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i="0" dirty="0"/>
                        <a:t>13/1</a:t>
                      </a:r>
                      <a:endParaRPr lang="de-DE" sz="14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b="1" i="0" dirty="0"/>
                        <a:t>13/2</a:t>
                      </a:r>
                      <a:endParaRPr lang="de-DE" sz="14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i="0" dirty="0"/>
                        <a:t>E</a:t>
                      </a:r>
                      <a:endParaRPr lang="de-DE" sz="14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39744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b="1" i="0" dirty="0"/>
                        <a:t>Deutsch</a:t>
                      </a:r>
                      <a:endParaRPr lang="de-DE" sz="14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latin typeface="+mn-lt"/>
                        </a:rPr>
                        <a:t>S</a:t>
                      </a:r>
                      <a:endParaRPr lang="de-DE" sz="1400" b="0" i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i="0" dirty="0">
                          <a:latin typeface="+mn-lt"/>
                        </a:rPr>
                        <a:t>4</a:t>
                      </a:r>
                      <a:endParaRPr lang="de-DE" sz="1400" b="1" i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46538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b="1" i="0" dirty="0"/>
                        <a:t>Mathematik</a:t>
                      </a:r>
                      <a:endParaRPr lang="de-DE" sz="14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M</a:t>
                      </a:r>
                      <a:endParaRPr lang="de-DE" sz="1400" b="0" i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i="0" dirty="0">
                          <a:latin typeface="+mn-lt"/>
                        </a:rPr>
                        <a:t>4</a:t>
                      </a:r>
                      <a:endParaRPr lang="de-DE" sz="1400" b="1" i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66781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b="1" i="0" dirty="0">
                          <a:solidFill>
                            <a:srgbClr val="00B050"/>
                          </a:solidFill>
                        </a:rPr>
                        <a:t>Leistungsfach Englisch</a:t>
                      </a:r>
                      <a:endParaRPr lang="de-DE" sz="1400" b="1" i="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S</a:t>
                      </a:r>
                      <a:endParaRPr lang="de-DE" sz="1400" b="0" i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i="0" dirty="0">
                          <a:latin typeface="+mn-lt"/>
                        </a:rPr>
                        <a:t>4</a:t>
                      </a:r>
                      <a:endParaRPr lang="de-DE" sz="1400" b="1" i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230969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b="1" i="0" dirty="0"/>
                        <a:t>Biologie</a:t>
                      </a:r>
                      <a:endParaRPr lang="de-DE" sz="14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i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05656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b="1" i="0" dirty="0"/>
                        <a:t>Physik</a:t>
                      </a:r>
                      <a:endParaRPr lang="de-DE" sz="14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b="0" i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b="1" i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77944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b="1" i="0" dirty="0">
                          <a:solidFill>
                            <a:schemeClr val="tx1"/>
                          </a:solidFill>
                        </a:rPr>
                        <a:t>Geschichte </a:t>
                      </a:r>
                      <a:endParaRPr lang="de-DE" sz="14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b="0" i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b="1" i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7993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b="1" i="0" dirty="0" err="1"/>
                        <a:t>PuG</a:t>
                      </a:r>
                      <a:endParaRPr lang="de-DE" sz="14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b="0" i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b="1" i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4676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b="1" i="0" dirty="0"/>
                        <a:t>Geographie</a:t>
                      </a:r>
                      <a:endParaRPr lang="de-DE" sz="14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S</a:t>
                      </a:r>
                      <a:endParaRPr lang="de-DE" sz="1400" b="0" i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i="0" dirty="0">
                          <a:latin typeface="+mn-lt"/>
                        </a:rPr>
                        <a:t>4</a:t>
                      </a:r>
                      <a:endParaRPr lang="de-DE" sz="1400" b="1" i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84873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b="1" i="0" dirty="0"/>
                        <a:t>Religionslehre</a:t>
                      </a:r>
                      <a:endParaRPr lang="de-DE" sz="14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b="0" i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b="1" i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424486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b="1" i="0" dirty="0"/>
                        <a:t>Musik</a:t>
                      </a:r>
                      <a:endParaRPr lang="de-DE" sz="14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b="0" i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b="1" i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1712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b="1" i="0" dirty="0"/>
                        <a:t>Sport</a:t>
                      </a:r>
                      <a:endParaRPr lang="de-DE" sz="14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b="1" i="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704328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b="1" i="0" dirty="0">
                          <a:solidFill>
                            <a:srgbClr val="21A0FF"/>
                          </a:solidFill>
                        </a:rPr>
                        <a:t>W-Seminar </a:t>
                      </a:r>
                      <a:r>
                        <a:rPr lang="de-DE" sz="1400" b="1" i="0" baseline="0" dirty="0">
                          <a:solidFill>
                            <a:srgbClr val="21A0FF"/>
                          </a:solidFill>
                        </a:rPr>
                        <a:t>&amp; </a:t>
                      </a:r>
                      <a:r>
                        <a:rPr lang="de-DE" sz="1400" b="1" i="0" dirty="0">
                          <a:solidFill>
                            <a:srgbClr val="21A0FF"/>
                          </a:solidFill>
                        </a:rPr>
                        <a:t>Arbeit</a:t>
                      </a:r>
                      <a:endParaRPr lang="de-DE" sz="1400" b="1" i="0" dirty="0">
                        <a:solidFill>
                          <a:srgbClr val="21A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400" b="1" i="0" dirty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i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268219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b="1" i="0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Vokalensemble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b="0" i="0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i="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b="1" i="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96801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b="1" i="0" dirty="0"/>
                        <a:t>Summe</a:t>
                      </a:r>
                      <a:endParaRPr lang="de-DE" sz="1400" b="1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de-DE" sz="1400" b="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i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925046"/>
                  </a:ext>
                </a:extLst>
              </a:tr>
            </a:tbl>
          </a:graphicData>
        </a:graphic>
      </p:graphicFrame>
      <p:sp>
        <p:nvSpPr>
          <p:cNvPr id="10" name="Textfeld 9">
            <a:extLst>
              <a:ext uri="{FF2B5EF4-FFF2-40B4-BE49-F238E27FC236}">
                <a16:creationId xmlns:a16="http://schemas.microsoft.com/office/drawing/2014/main" id="{CC4C9704-E7D8-4FD4-8CA3-833AF200AE85}"/>
              </a:ext>
            </a:extLst>
          </p:cNvPr>
          <p:cNvSpPr txBox="1"/>
          <p:nvPr/>
        </p:nvSpPr>
        <p:spPr>
          <a:xfrm>
            <a:off x="6084840" y="1515163"/>
            <a:ext cx="2426927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600" dirty="0">
                <a:cs typeface="Arial" panose="020B0604020202020204" pitchFamily="34" charset="0"/>
              </a:rPr>
              <a:t>Deutsch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CC4C9704-E7D8-4FD4-8CA3-833AF200AE85}"/>
              </a:ext>
            </a:extLst>
          </p:cNvPr>
          <p:cNvSpPr txBox="1"/>
          <p:nvPr/>
        </p:nvSpPr>
        <p:spPr>
          <a:xfrm>
            <a:off x="6084840" y="1882295"/>
            <a:ext cx="2426927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600" dirty="0">
                <a:cs typeface="Arial" panose="020B0604020202020204" pitchFamily="34" charset="0"/>
              </a:rPr>
              <a:t>Mathematik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C4C9704-E7D8-4FD4-8CA3-833AF200AE85}"/>
              </a:ext>
            </a:extLst>
          </p:cNvPr>
          <p:cNvSpPr txBox="1"/>
          <p:nvPr/>
        </p:nvSpPr>
        <p:spPr>
          <a:xfrm>
            <a:off x="6084839" y="2251560"/>
            <a:ext cx="2426927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600" dirty="0">
                <a:cs typeface="Arial" panose="020B0604020202020204" pitchFamily="34" charset="0"/>
              </a:rPr>
              <a:t>Leistungsfach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CC4C9704-E7D8-4FD4-8CA3-833AF200AE85}"/>
              </a:ext>
            </a:extLst>
          </p:cNvPr>
          <p:cNvSpPr txBox="1"/>
          <p:nvPr/>
        </p:nvSpPr>
        <p:spPr>
          <a:xfrm>
            <a:off x="6084839" y="3876781"/>
            <a:ext cx="2426927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600" dirty="0">
                <a:cs typeface="Arial" panose="020B0604020202020204" pitchFamily="34" charset="0"/>
              </a:rPr>
              <a:t>Abiturfach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CC4C9704-E7D8-4FD4-8CA3-833AF200AE85}"/>
              </a:ext>
            </a:extLst>
          </p:cNvPr>
          <p:cNvSpPr txBox="1"/>
          <p:nvPr/>
        </p:nvSpPr>
        <p:spPr>
          <a:xfrm>
            <a:off x="6084839" y="2623866"/>
            <a:ext cx="2426927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600" dirty="0">
                <a:cs typeface="Arial" panose="020B0604020202020204" pitchFamily="34" charset="0"/>
              </a:rPr>
              <a:t>Abiturfach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F3074799-BDF6-4A78-8002-84999E613450}"/>
              </a:ext>
            </a:extLst>
          </p:cNvPr>
          <p:cNvSpPr txBox="1"/>
          <p:nvPr/>
        </p:nvSpPr>
        <p:spPr>
          <a:xfrm>
            <a:off x="6097138" y="5252681"/>
            <a:ext cx="2426927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600" dirty="0">
                <a:cs typeface="Arial" panose="020B0604020202020204" pitchFamily="34" charset="0"/>
              </a:rPr>
              <a:t>W-Seminar/Seminararbeit</a:t>
            </a:r>
          </a:p>
        </p:txBody>
      </p:sp>
      <p:pic>
        <p:nvPicPr>
          <p:cNvPr id="15" name="Grafik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5720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Belegung</a:t>
            </a:r>
            <a:endParaRPr lang="en-GB" altLang="de-DE" b="1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3" y="1218233"/>
            <a:ext cx="8278683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Pflichtbelegung</a:t>
            </a:r>
            <a:endParaRPr lang="en-GB" altLang="de-DE" sz="2000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</p:txBody>
      </p:sp>
      <p:graphicFrame>
        <p:nvGraphicFramePr>
          <p:cNvPr id="7" name="Tabelle 7">
            <a:extLst>
              <a:ext uri="{FF2B5EF4-FFF2-40B4-BE49-F238E27FC236}">
                <a16:creationId xmlns:a16="http://schemas.microsoft.com/office/drawing/2014/main" id="{A87195EA-982C-42DB-B654-04BBDFBF94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217432"/>
              </p:ext>
            </p:extLst>
          </p:nvPr>
        </p:nvGraphicFramePr>
        <p:xfrm>
          <a:off x="492153" y="1639258"/>
          <a:ext cx="8182061" cy="493776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791716">
                  <a:extLst>
                    <a:ext uri="{9D8B030D-6E8A-4147-A177-3AD203B41FA5}">
                      <a16:colId xmlns:a16="http://schemas.microsoft.com/office/drawing/2014/main" val="1347001405"/>
                    </a:ext>
                  </a:extLst>
                </a:gridCol>
                <a:gridCol w="423238">
                  <a:extLst>
                    <a:ext uri="{9D8B030D-6E8A-4147-A177-3AD203B41FA5}">
                      <a16:colId xmlns:a16="http://schemas.microsoft.com/office/drawing/2014/main" val="2753184644"/>
                    </a:ext>
                  </a:extLst>
                </a:gridCol>
                <a:gridCol w="423238">
                  <a:extLst>
                    <a:ext uri="{9D8B030D-6E8A-4147-A177-3AD203B41FA5}">
                      <a16:colId xmlns:a16="http://schemas.microsoft.com/office/drawing/2014/main" val="2323025800"/>
                    </a:ext>
                  </a:extLst>
                </a:gridCol>
                <a:gridCol w="5692855">
                  <a:extLst>
                    <a:ext uri="{9D8B030D-6E8A-4147-A177-3AD203B41FA5}">
                      <a16:colId xmlns:a16="http://schemas.microsoft.com/office/drawing/2014/main" val="1172481008"/>
                    </a:ext>
                  </a:extLst>
                </a:gridCol>
                <a:gridCol w="851014">
                  <a:extLst>
                    <a:ext uri="{9D8B030D-6E8A-4147-A177-3AD203B41FA5}">
                      <a16:colId xmlns:a16="http://schemas.microsoft.com/office/drawing/2014/main" val="17826134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dirty="0" err="1"/>
                        <a:t>Jgst</a:t>
                      </a:r>
                      <a:r>
                        <a:rPr lang="de-DE" sz="1600" dirty="0"/>
                        <a:t>.</a:t>
                      </a:r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Pflichtfächer</a:t>
                      </a:r>
                      <a:endParaRPr lang="de-DE" sz="1600" b="1" kern="1200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de-DE" sz="1400" dirty="0"/>
                        <a:t>Wochen-stunden</a:t>
                      </a:r>
                      <a:endParaRPr lang="de-DE" sz="14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325914"/>
                  </a:ext>
                </a:extLst>
              </a:tr>
              <a:tr h="3261360">
                <a:tc>
                  <a:txBody>
                    <a:bodyPr/>
                    <a:lstStyle/>
                    <a:p>
                      <a:r>
                        <a:rPr lang="de-DE" sz="1600" dirty="0" err="1"/>
                        <a:t>Q12</a:t>
                      </a:r>
                      <a:r>
                        <a:rPr lang="de-DE" sz="1600" dirty="0"/>
                        <a:t> </a:t>
                      </a:r>
                    </a:p>
                    <a:p>
                      <a:r>
                        <a:rPr lang="de-DE" sz="1600" dirty="0"/>
                        <a:t>und </a:t>
                      </a:r>
                    </a:p>
                    <a:p>
                      <a:r>
                        <a:rPr lang="de-DE" sz="1600" dirty="0"/>
                        <a:t>Q13</a:t>
                      </a:r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600" b="1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de-DE" sz="1600" b="1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/>
                        <a:t>Deutsch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/>
                        <a:t>Mathematik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>
                          <a:solidFill>
                            <a:srgbClr val="DAE3F3"/>
                          </a:solidFill>
                        </a:rPr>
                        <a:t>eine fortgeführte </a:t>
                      </a: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Fremdsprache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eine Naturwissenschaft (Biologie, Chemie, Physik)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eine weitere fortgeführte Fremdsprache </a:t>
                      </a:r>
                      <a:b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oder eine spät beginnende Fremdsprache</a:t>
                      </a:r>
                      <a:b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oder eine weitere Naturwissenschaft</a:t>
                      </a:r>
                      <a:b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oder Informatik (nur </a:t>
                      </a:r>
                      <a:r>
                        <a:rPr lang="de-DE" sz="1600" kern="1200" dirty="0" err="1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NTG</a:t>
                      </a: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b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oder spät beginnende Informatik (HG, SG, </a:t>
                      </a:r>
                      <a:r>
                        <a:rPr lang="de-DE" sz="1600" kern="1200" dirty="0" err="1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MuG</a:t>
                      </a: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sz="1600" kern="1200" dirty="0" err="1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WWG</a:t>
                      </a: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sz="1600" kern="1200" dirty="0" err="1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SWG</a:t>
                      </a: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/>
                        <a:t>Religionslehre bzw. Ethik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/>
                        <a:t>Geschichte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Kunst oder Musik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/>
                        <a:t>Sport</a:t>
                      </a:r>
                      <a:endParaRPr lang="de-DE" sz="16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4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4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</a:rPr>
                        <a:t>3</a:t>
                      </a:r>
                      <a:endParaRPr lang="de-DE" sz="1600" kern="1200" dirty="0">
                        <a:solidFill>
                          <a:srgbClr val="DAE3F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600" kern="1200" dirty="0">
                        <a:solidFill>
                          <a:srgbClr val="DAE3F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600" kern="1200" dirty="0">
                        <a:solidFill>
                          <a:srgbClr val="DAE3F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600" kern="1200" dirty="0">
                        <a:solidFill>
                          <a:srgbClr val="DAE3F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600" kern="1200" dirty="0">
                        <a:solidFill>
                          <a:srgbClr val="DAE3F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2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2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2</a:t>
                      </a:r>
                      <a:endParaRPr lang="de-DE" sz="16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7805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nur Q12</a:t>
                      </a:r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600" kern="1200" dirty="0"/>
                        <a:t>Politik und Gesellschaft </a:t>
                      </a:r>
                      <a:r>
                        <a:rPr lang="de-DE" sz="1400" kern="1200" dirty="0"/>
                        <a:t>(</a:t>
                      </a:r>
                      <a:r>
                        <a:rPr lang="de-DE" sz="1400" kern="1200" dirty="0" err="1"/>
                        <a:t>PuG</a:t>
                      </a:r>
                      <a:r>
                        <a:rPr lang="de-DE" sz="1400" kern="1200" dirty="0"/>
                        <a:t>)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600" kern="1200" dirty="0">
                          <a:solidFill>
                            <a:schemeClr val="bg1"/>
                          </a:solidFill>
                        </a:rPr>
                        <a:t>Geographie oder Wirtschaft und Recht (WR)</a:t>
                      </a:r>
                      <a:endParaRPr lang="de-DE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de-DE" sz="1600" kern="1200" dirty="0"/>
                        <a:t>2</a:t>
                      </a:r>
                    </a:p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de-DE" sz="1600" kern="12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de-DE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319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nur Q13</a:t>
                      </a:r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Weiterführung von </a:t>
                      </a:r>
                      <a:r>
                        <a:rPr lang="de-DE" sz="1600" kern="1200" dirty="0" err="1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PuG</a:t>
                      </a: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 oder Geographie oder WR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9118211"/>
                  </a:ext>
                </a:extLst>
              </a:tr>
            </a:tbl>
          </a:graphicData>
        </a:graphic>
      </p:graphicFrame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596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Einbringungsbeispiel</a:t>
            </a:r>
            <a:r>
              <a:rPr lang="en-GB" altLang="de-DE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1 </a:t>
            </a:r>
          </a:p>
        </p:txBody>
      </p:sp>
      <p:graphicFrame>
        <p:nvGraphicFramePr>
          <p:cNvPr id="3" name="Tabelle 5">
            <a:extLst>
              <a:ext uri="{FF2B5EF4-FFF2-40B4-BE49-F238E27FC236}">
                <a16:creationId xmlns:a16="http://schemas.microsoft.com/office/drawing/2014/main" id="{27E6DCAB-9199-4C7D-A6D2-1621590298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4024421"/>
              </p:ext>
            </p:extLst>
          </p:nvPr>
        </p:nvGraphicFramePr>
        <p:xfrm>
          <a:off x="479071" y="1218233"/>
          <a:ext cx="5630365" cy="5029200"/>
        </p:xfrm>
        <a:graphic>
          <a:graphicData uri="http://schemas.openxmlformats.org/drawingml/2006/table">
            <a:tbl>
              <a:tblPr firstRow="1" firstCol="1" lastRow="1" lastCol="1">
                <a:tableStyleId>{3B4B98B0-60AC-42C2-AFA5-B58CD77FA1E5}</a:tableStyleId>
              </a:tblPr>
              <a:tblGrid>
                <a:gridCol w="1821069">
                  <a:extLst>
                    <a:ext uri="{9D8B030D-6E8A-4147-A177-3AD203B41FA5}">
                      <a16:colId xmlns:a16="http://schemas.microsoft.com/office/drawing/2014/main" val="3163556027"/>
                    </a:ext>
                  </a:extLst>
                </a:gridCol>
                <a:gridCol w="712101">
                  <a:extLst>
                    <a:ext uri="{9D8B030D-6E8A-4147-A177-3AD203B41FA5}">
                      <a16:colId xmlns:a16="http://schemas.microsoft.com/office/drawing/2014/main" val="3388193895"/>
                    </a:ext>
                  </a:extLst>
                </a:gridCol>
                <a:gridCol w="580560">
                  <a:extLst>
                    <a:ext uri="{9D8B030D-6E8A-4147-A177-3AD203B41FA5}">
                      <a16:colId xmlns:a16="http://schemas.microsoft.com/office/drawing/2014/main" val="3328961251"/>
                    </a:ext>
                  </a:extLst>
                </a:gridCol>
                <a:gridCol w="531223">
                  <a:extLst>
                    <a:ext uri="{9D8B030D-6E8A-4147-A177-3AD203B41FA5}">
                      <a16:colId xmlns:a16="http://schemas.microsoft.com/office/drawing/2014/main" val="1514671570"/>
                    </a:ext>
                  </a:extLst>
                </a:gridCol>
                <a:gridCol w="574765">
                  <a:extLst>
                    <a:ext uri="{9D8B030D-6E8A-4147-A177-3AD203B41FA5}">
                      <a16:colId xmlns:a16="http://schemas.microsoft.com/office/drawing/2014/main" val="3339884801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4096387308"/>
                    </a:ext>
                  </a:extLst>
                </a:gridCol>
                <a:gridCol w="456086">
                  <a:extLst>
                    <a:ext uri="{9D8B030D-6E8A-4147-A177-3AD203B41FA5}">
                      <a16:colId xmlns:a16="http://schemas.microsoft.com/office/drawing/2014/main" val="1338423855"/>
                    </a:ext>
                  </a:extLst>
                </a:gridCol>
                <a:gridCol w="837721">
                  <a:extLst>
                    <a:ext uri="{9D8B030D-6E8A-4147-A177-3AD203B41FA5}">
                      <a16:colId xmlns:a16="http://schemas.microsoft.com/office/drawing/2014/main" val="1150720705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Fach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S/M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12/1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12/2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13/1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13/2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E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39744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Deutsch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latin typeface="+mn-lt"/>
                        </a:rPr>
                        <a:t>S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46538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Mathematik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M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66781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rgbClr val="00B050"/>
                          </a:solidFill>
                        </a:rPr>
                        <a:t>Leistungsfach Englisch</a:t>
                      </a:r>
                      <a:endParaRPr lang="de-DE" sz="14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S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230969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Biologie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05656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Physik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77944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Geschichte 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7993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 err="1"/>
                        <a:t>PuG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4676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Geographie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S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84873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Religionslehre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424486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Musik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1712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Sport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704328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rgbClr val="21A0FF"/>
                          </a:solidFill>
                        </a:rPr>
                        <a:t>W-Seminar </a:t>
                      </a:r>
                      <a:r>
                        <a:rPr lang="de-DE" sz="1400" baseline="0" dirty="0">
                          <a:solidFill>
                            <a:srgbClr val="21A0FF"/>
                          </a:solidFill>
                        </a:rPr>
                        <a:t>&amp; </a:t>
                      </a:r>
                      <a:r>
                        <a:rPr lang="de-DE" sz="1400" dirty="0">
                          <a:solidFill>
                            <a:srgbClr val="21A0FF"/>
                          </a:solidFill>
                        </a:rPr>
                        <a:t>Arbeit</a:t>
                      </a:r>
                      <a:endParaRPr lang="de-DE" sz="1400" b="1" dirty="0">
                        <a:solidFill>
                          <a:srgbClr val="21A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268219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Vokalensemble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b="0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96801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Summe</a:t>
                      </a:r>
                      <a:endParaRPr lang="de-DE" sz="1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de-DE" sz="1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925046"/>
                  </a:ext>
                </a:extLst>
              </a:tr>
            </a:tbl>
          </a:graphicData>
        </a:graphic>
      </p:graphicFrame>
      <p:sp>
        <p:nvSpPr>
          <p:cNvPr id="16" name="Textfeld 15">
            <a:extLst>
              <a:ext uri="{FF2B5EF4-FFF2-40B4-BE49-F238E27FC236}">
                <a16:creationId xmlns:a16="http://schemas.microsoft.com/office/drawing/2014/main" id="{CC4C9704-E7D8-4FD4-8CA3-833AF200AE85}"/>
              </a:ext>
            </a:extLst>
          </p:cNvPr>
          <p:cNvSpPr txBox="1"/>
          <p:nvPr/>
        </p:nvSpPr>
        <p:spPr>
          <a:xfrm>
            <a:off x="6097930" y="4644556"/>
            <a:ext cx="2426927" cy="338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600" dirty="0">
                <a:cs typeface="Arial" panose="020B0604020202020204" pitchFamily="34" charset="0"/>
              </a:rPr>
              <a:t>Pflichtbelegung minus eins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CC4C9704-E7D8-4FD4-8CA3-833AF200AE85}"/>
              </a:ext>
            </a:extLst>
          </p:cNvPr>
          <p:cNvSpPr txBox="1"/>
          <p:nvPr/>
        </p:nvSpPr>
        <p:spPr>
          <a:xfrm>
            <a:off x="6097932" y="2918426"/>
            <a:ext cx="2426927" cy="338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600" dirty="0">
                <a:cs typeface="Arial" panose="020B0604020202020204" pitchFamily="34" charset="0"/>
              </a:rPr>
              <a:t>Pflichtbelegung minus eins</a:t>
            </a:r>
          </a:p>
        </p:txBody>
      </p:sp>
      <p:sp>
        <p:nvSpPr>
          <p:cNvPr id="19" name="Textfeld 18">
            <a:extLst>
              <a:ext uri="{FF2B5EF4-FFF2-40B4-BE49-F238E27FC236}">
                <a16:creationId xmlns:a16="http://schemas.microsoft.com/office/drawing/2014/main" id="{CC4C9704-E7D8-4FD4-8CA3-833AF200AE85}"/>
              </a:ext>
            </a:extLst>
          </p:cNvPr>
          <p:cNvSpPr txBox="1"/>
          <p:nvPr/>
        </p:nvSpPr>
        <p:spPr>
          <a:xfrm>
            <a:off x="6097931" y="3300920"/>
            <a:ext cx="2426927" cy="338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600" dirty="0">
                <a:cs typeface="Arial" panose="020B0604020202020204" pitchFamily="34" charset="0"/>
              </a:rPr>
              <a:t>Pflichtbelegung minus eins</a:t>
            </a: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CC4C9704-E7D8-4FD4-8CA3-833AF200AE85}"/>
              </a:ext>
            </a:extLst>
          </p:cNvPr>
          <p:cNvSpPr txBox="1"/>
          <p:nvPr/>
        </p:nvSpPr>
        <p:spPr>
          <a:xfrm>
            <a:off x="6097931" y="3683414"/>
            <a:ext cx="2426927" cy="338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600" dirty="0">
                <a:cs typeface="Arial" panose="020B0604020202020204" pitchFamily="34" charset="0"/>
              </a:rPr>
              <a:t>Pflichtbelegung minus eins</a:t>
            </a:r>
          </a:p>
        </p:txBody>
      </p:sp>
      <p:sp>
        <p:nvSpPr>
          <p:cNvPr id="21" name="Textfeld 20">
            <a:extLst>
              <a:ext uri="{FF2B5EF4-FFF2-40B4-BE49-F238E27FC236}">
                <a16:creationId xmlns:a16="http://schemas.microsoft.com/office/drawing/2014/main" id="{CC4C9704-E7D8-4FD4-8CA3-833AF200AE85}"/>
              </a:ext>
            </a:extLst>
          </p:cNvPr>
          <p:cNvSpPr txBox="1"/>
          <p:nvPr/>
        </p:nvSpPr>
        <p:spPr>
          <a:xfrm>
            <a:off x="6097930" y="4262062"/>
            <a:ext cx="2426927" cy="338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600" dirty="0">
                <a:cs typeface="Arial" panose="020B0604020202020204" pitchFamily="34" charset="0"/>
              </a:rPr>
              <a:t>Pflichtbelegung minus eins</a:t>
            </a: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546475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Einbringungsbeispiel</a:t>
            </a:r>
            <a:r>
              <a:rPr lang="en-GB" altLang="de-DE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1 </a:t>
            </a:r>
          </a:p>
        </p:txBody>
      </p:sp>
      <p:graphicFrame>
        <p:nvGraphicFramePr>
          <p:cNvPr id="3" name="Tabelle 5">
            <a:extLst>
              <a:ext uri="{FF2B5EF4-FFF2-40B4-BE49-F238E27FC236}">
                <a16:creationId xmlns:a16="http://schemas.microsoft.com/office/drawing/2014/main" id="{27E6DCAB-9199-4C7D-A6D2-1621590298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580201"/>
              </p:ext>
            </p:extLst>
          </p:nvPr>
        </p:nvGraphicFramePr>
        <p:xfrm>
          <a:off x="479071" y="1218233"/>
          <a:ext cx="5630365" cy="5029200"/>
        </p:xfrm>
        <a:graphic>
          <a:graphicData uri="http://schemas.openxmlformats.org/drawingml/2006/table">
            <a:tbl>
              <a:tblPr firstRow="1" firstCol="1" lastRow="1" lastCol="1">
                <a:tableStyleId>{3B4B98B0-60AC-42C2-AFA5-B58CD77FA1E5}</a:tableStyleId>
              </a:tblPr>
              <a:tblGrid>
                <a:gridCol w="1821069">
                  <a:extLst>
                    <a:ext uri="{9D8B030D-6E8A-4147-A177-3AD203B41FA5}">
                      <a16:colId xmlns:a16="http://schemas.microsoft.com/office/drawing/2014/main" val="3163556027"/>
                    </a:ext>
                  </a:extLst>
                </a:gridCol>
                <a:gridCol w="712101">
                  <a:extLst>
                    <a:ext uri="{9D8B030D-6E8A-4147-A177-3AD203B41FA5}">
                      <a16:colId xmlns:a16="http://schemas.microsoft.com/office/drawing/2014/main" val="3388193895"/>
                    </a:ext>
                  </a:extLst>
                </a:gridCol>
                <a:gridCol w="580560">
                  <a:extLst>
                    <a:ext uri="{9D8B030D-6E8A-4147-A177-3AD203B41FA5}">
                      <a16:colId xmlns:a16="http://schemas.microsoft.com/office/drawing/2014/main" val="3328961251"/>
                    </a:ext>
                  </a:extLst>
                </a:gridCol>
                <a:gridCol w="531223">
                  <a:extLst>
                    <a:ext uri="{9D8B030D-6E8A-4147-A177-3AD203B41FA5}">
                      <a16:colId xmlns:a16="http://schemas.microsoft.com/office/drawing/2014/main" val="1514671570"/>
                    </a:ext>
                  </a:extLst>
                </a:gridCol>
                <a:gridCol w="574765">
                  <a:extLst>
                    <a:ext uri="{9D8B030D-6E8A-4147-A177-3AD203B41FA5}">
                      <a16:colId xmlns:a16="http://schemas.microsoft.com/office/drawing/2014/main" val="3339884801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4096387308"/>
                    </a:ext>
                  </a:extLst>
                </a:gridCol>
                <a:gridCol w="456086">
                  <a:extLst>
                    <a:ext uri="{9D8B030D-6E8A-4147-A177-3AD203B41FA5}">
                      <a16:colId xmlns:a16="http://schemas.microsoft.com/office/drawing/2014/main" val="1338423855"/>
                    </a:ext>
                  </a:extLst>
                </a:gridCol>
                <a:gridCol w="837721">
                  <a:extLst>
                    <a:ext uri="{9D8B030D-6E8A-4147-A177-3AD203B41FA5}">
                      <a16:colId xmlns:a16="http://schemas.microsoft.com/office/drawing/2014/main" val="1150720705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Fach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S/M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12/1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12/2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13/1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13/2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E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39744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Deutsch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latin typeface="+mn-lt"/>
                        </a:rPr>
                        <a:t>S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46538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Mathematik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M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66781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rgbClr val="00B050"/>
                          </a:solidFill>
                        </a:rPr>
                        <a:t>Leistungsfach Englisch</a:t>
                      </a:r>
                      <a:endParaRPr lang="de-DE" sz="14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S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230969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Biologie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05656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Physik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77944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Geschichte 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7993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 err="1"/>
                        <a:t>PuG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4676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Geographie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S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84873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Religionslehre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424486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Musik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1712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Sport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704328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rgbClr val="21A0FF"/>
                          </a:solidFill>
                        </a:rPr>
                        <a:t>W-Seminar </a:t>
                      </a:r>
                      <a:r>
                        <a:rPr lang="de-DE" sz="1400" baseline="0" dirty="0">
                          <a:solidFill>
                            <a:srgbClr val="21A0FF"/>
                          </a:solidFill>
                        </a:rPr>
                        <a:t>&amp; </a:t>
                      </a:r>
                      <a:r>
                        <a:rPr lang="de-DE" sz="1400" dirty="0">
                          <a:solidFill>
                            <a:srgbClr val="21A0FF"/>
                          </a:solidFill>
                        </a:rPr>
                        <a:t>Arbeit</a:t>
                      </a:r>
                      <a:endParaRPr lang="de-DE" sz="1400" b="1" dirty="0">
                        <a:solidFill>
                          <a:srgbClr val="21A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268219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Vokalensemble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b="0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96801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Summe</a:t>
                      </a:r>
                      <a:endParaRPr lang="de-DE" sz="1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de-DE" sz="1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</a:t>
                      </a:r>
                      <a:r>
                        <a:rPr lang="de-DE" sz="140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de-DE" sz="140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925046"/>
                  </a:ext>
                </a:extLst>
              </a:tr>
            </a:tbl>
          </a:graphicData>
        </a:graphic>
      </p:graphicFrame>
      <p:sp>
        <p:nvSpPr>
          <p:cNvPr id="10" name="Textfeld 9">
            <a:extLst>
              <a:ext uri="{FF2B5EF4-FFF2-40B4-BE49-F238E27FC236}">
                <a16:creationId xmlns:a16="http://schemas.microsoft.com/office/drawing/2014/main" id="{CC4C9704-E7D8-4FD4-8CA3-833AF200AE85}"/>
              </a:ext>
            </a:extLst>
          </p:cNvPr>
          <p:cNvSpPr txBox="1"/>
          <p:nvPr/>
        </p:nvSpPr>
        <p:spPr>
          <a:xfrm>
            <a:off x="6070942" y="1610296"/>
            <a:ext cx="2166170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sz="1600" dirty="0">
                <a:cs typeface="Arial" panose="020B0604020202020204" pitchFamily="34" charset="0"/>
              </a:rPr>
              <a:t>37 Pflichteinbringungen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CC4C9704-E7D8-4FD4-8CA3-833AF200AE85}"/>
              </a:ext>
            </a:extLst>
          </p:cNvPr>
          <p:cNvSpPr txBox="1"/>
          <p:nvPr/>
        </p:nvSpPr>
        <p:spPr>
          <a:xfrm>
            <a:off x="6071509" y="2225997"/>
            <a:ext cx="2213748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600" dirty="0">
                <a:cs typeface="Arial" panose="020B0604020202020204" pitchFamily="34" charset="0"/>
              </a:rPr>
              <a:t>3 „freie“ Einbringungen</a:t>
            </a: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904710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Einbringungsbeispiel</a:t>
            </a:r>
            <a:r>
              <a:rPr lang="en-GB" altLang="de-DE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1 </a:t>
            </a:r>
          </a:p>
        </p:txBody>
      </p:sp>
      <p:graphicFrame>
        <p:nvGraphicFramePr>
          <p:cNvPr id="3" name="Tabelle 5">
            <a:extLst>
              <a:ext uri="{FF2B5EF4-FFF2-40B4-BE49-F238E27FC236}">
                <a16:creationId xmlns:a16="http://schemas.microsoft.com/office/drawing/2014/main" id="{27E6DCAB-9199-4C7D-A6D2-1621590298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733548"/>
              </p:ext>
            </p:extLst>
          </p:nvPr>
        </p:nvGraphicFramePr>
        <p:xfrm>
          <a:off x="479071" y="1218233"/>
          <a:ext cx="5630365" cy="5029200"/>
        </p:xfrm>
        <a:graphic>
          <a:graphicData uri="http://schemas.openxmlformats.org/drawingml/2006/table">
            <a:tbl>
              <a:tblPr firstRow="1" firstCol="1" lastRow="1" lastCol="1">
                <a:tableStyleId>{3B4B98B0-60AC-42C2-AFA5-B58CD77FA1E5}</a:tableStyleId>
              </a:tblPr>
              <a:tblGrid>
                <a:gridCol w="1821069">
                  <a:extLst>
                    <a:ext uri="{9D8B030D-6E8A-4147-A177-3AD203B41FA5}">
                      <a16:colId xmlns:a16="http://schemas.microsoft.com/office/drawing/2014/main" val="3163556027"/>
                    </a:ext>
                  </a:extLst>
                </a:gridCol>
                <a:gridCol w="712101">
                  <a:extLst>
                    <a:ext uri="{9D8B030D-6E8A-4147-A177-3AD203B41FA5}">
                      <a16:colId xmlns:a16="http://schemas.microsoft.com/office/drawing/2014/main" val="3388193895"/>
                    </a:ext>
                  </a:extLst>
                </a:gridCol>
                <a:gridCol w="580560">
                  <a:extLst>
                    <a:ext uri="{9D8B030D-6E8A-4147-A177-3AD203B41FA5}">
                      <a16:colId xmlns:a16="http://schemas.microsoft.com/office/drawing/2014/main" val="3328961251"/>
                    </a:ext>
                  </a:extLst>
                </a:gridCol>
                <a:gridCol w="531223">
                  <a:extLst>
                    <a:ext uri="{9D8B030D-6E8A-4147-A177-3AD203B41FA5}">
                      <a16:colId xmlns:a16="http://schemas.microsoft.com/office/drawing/2014/main" val="1514671570"/>
                    </a:ext>
                  </a:extLst>
                </a:gridCol>
                <a:gridCol w="574765">
                  <a:extLst>
                    <a:ext uri="{9D8B030D-6E8A-4147-A177-3AD203B41FA5}">
                      <a16:colId xmlns:a16="http://schemas.microsoft.com/office/drawing/2014/main" val="3339884801"/>
                    </a:ext>
                  </a:extLst>
                </a:gridCol>
                <a:gridCol w="116840">
                  <a:extLst>
                    <a:ext uri="{9D8B030D-6E8A-4147-A177-3AD203B41FA5}">
                      <a16:colId xmlns:a16="http://schemas.microsoft.com/office/drawing/2014/main" val="4096387308"/>
                    </a:ext>
                  </a:extLst>
                </a:gridCol>
                <a:gridCol w="456086">
                  <a:extLst>
                    <a:ext uri="{9D8B030D-6E8A-4147-A177-3AD203B41FA5}">
                      <a16:colId xmlns:a16="http://schemas.microsoft.com/office/drawing/2014/main" val="1338423855"/>
                    </a:ext>
                  </a:extLst>
                </a:gridCol>
                <a:gridCol w="837721">
                  <a:extLst>
                    <a:ext uri="{9D8B030D-6E8A-4147-A177-3AD203B41FA5}">
                      <a16:colId xmlns:a16="http://schemas.microsoft.com/office/drawing/2014/main" val="1150720705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Fach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S/M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12/1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12/2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13/1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13/2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E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39744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Deutsch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latin typeface="+mn-lt"/>
                        </a:rPr>
                        <a:t>S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46538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Mathematik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M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66781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rgbClr val="00B050"/>
                          </a:solidFill>
                        </a:rPr>
                        <a:t>Leistungsfach Englisch</a:t>
                      </a:r>
                      <a:endParaRPr lang="de-DE" sz="14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S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230969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Biologie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05656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Physik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77944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Geschichte 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7993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 err="1"/>
                        <a:t>PuG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4676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Geographie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S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84873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Religionslehre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424486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Musik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1712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Sport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704328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rgbClr val="21A0FF"/>
                          </a:solidFill>
                        </a:rPr>
                        <a:t>W-Seminar </a:t>
                      </a:r>
                      <a:r>
                        <a:rPr lang="de-DE" sz="1400" baseline="0" dirty="0">
                          <a:solidFill>
                            <a:srgbClr val="21A0FF"/>
                          </a:solidFill>
                        </a:rPr>
                        <a:t>&amp; </a:t>
                      </a:r>
                      <a:r>
                        <a:rPr lang="de-DE" sz="1400" dirty="0">
                          <a:solidFill>
                            <a:srgbClr val="21A0FF"/>
                          </a:solidFill>
                        </a:rPr>
                        <a:t>Arbeit</a:t>
                      </a:r>
                      <a:endParaRPr lang="de-DE" sz="1400" b="1" dirty="0">
                        <a:solidFill>
                          <a:srgbClr val="21A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25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268219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b="1" dirty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+mn-lt"/>
                          <a:cs typeface="Arial" panose="020B0604020202020204" pitchFamily="34" charset="0"/>
                        </a:rPr>
                        <a:t>Vokalensemble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b="0" dirty="0">
                        <a:solidFill>
                          <a:srgbClr val="7030A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496801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Summe</a:t>
                      </a:r>
                      <a:endParaRPr lang="de-DE" sz="1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de-DE" sz="1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</a:t>
                      </a:r>
                      <a:r>
                        <a:rPr lang="de-DE" sz="140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de-DE" sz="140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925046"/>
                  </a:ext>
                </a:extLst>
              </a:tr>
            </a:tbl>
          </a:graphicData>
        </a:graphic>
      </p:graphicFrame>
      <p:sp>
        <p:nvSpPr>
          <p:cNvPr id="10" name="Textfeld 9">
            <a:extLst>
              <a:ext uri="{FF2B5EF4-FFF2-40B4-BE49-F238E27FC236}">
                <a16:creationId xmlns:a16="http://schemas.microsoft.com/office/drawing/2014/main" id="{CC4C9704-E7D8-4FD4-8CA3-833AF200AE85}"/>
              </a:ext>
            </a:extLst>
          </p:cNvPr>
          <p:cNvSpPr txBox="1"/>
          <p:nvPr/>
        </p:nvSpPr>
        <p:spPr>
          <a:xfrm>
            <a:off x="6070942" y="1610296"/>
            <a:ext cx="2166170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sz="1600" dirty="0">
                <a:cs typeface="Arial" panose="020B0604020202020204" pitchFamily="34" charset="0"/>
              </a:rPr>
              <a:t>37 Pflichteinbringungen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CC4C9704-E7D8-4FD4-8CA3-833AF200AE85}"/>
              </a:ext>
            </a:extLst>
          </p:cNvPr>
          <p:cNvSpPr txBox="1"/>
          <p:nvPr/>
        </p:nvSpPr>
        <p:spPr>
          <a:xfrm>
            <a:off x="6071509" y="2225997"/>
            <a:ext cx="2213748" cy="33855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600" dirty="0">
                <a:cs typeface="Arial" panose="020B0604020202020204" pitchFamily="34" charset="0"/>
              </a:rPr>
              <a:t>3 „freie“ Einbringungen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DA56FCEB-ADA2-4656-817E-3D87D2E8A0C8}"/>
              </a:ext>
            </a:extLst>
          </p:cNvPr>
          <p:cNvSpPr txBox="1"/>
          <p:nvPr/>
        </p:nvSpPr>
        <p:spPr>
          <a:xfrm>
            <a:off x="6102367" y="2848242"/>
            <a:ext cx="2166170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600" dirty="0">
                <a:cs typeface="Arial" panose="020B0604020202020204" pitchFamily="34" charset="0"/>
              </a:rPr>
              <a:t>Optionsregel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09FF862E-E0FF-4986-8E4B-C607D3005724}"/>
              </a:ext>
            </a:extLst>
          </p:cNvPr>
          <p:cNvCxnSpPr/>
          <p:nvPr/>
        </p:nvCxnSpPr>
        <p:spPr>
          <a:xfrm flipH="1" flipV="1">
            <a:off x="3863172" y="3494638"/>
            <a:ext cx="1" cy="2069108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7112169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Einbringungsbeispiel</a:t>
            </a:r>
            <a:r>
              <a:rPr lang="en-GB" altLang="de-DE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2 </a:t>
            </a:r>
          </a:p>
        </p:txBody>
      </p:sp>
      <p:graphicFrame>
        <p:nvGraphicFramePr>
          <p:cNvPr id="3" name="Tabelle 5">
            <a:extLst>
              <a:ext uri="{FF2B5EF4-FFF2-40B4-BE49-F238E27FC236}">
                <a16:creationId xmlns:a16="http://schemas.microsoft.com/office/drawing/2014/main" id="{27E6DCAB-9199-4C7D-A6D2-1621590298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2551456"/>
              </p:ext>
            </p:extLst>
          </p:nvPr>
        </p:nvGraphicFramePr>
        <p:xfrm>
          <a:off x="479071" y="1218233"/>
          <a:ext cx="5630365" cy="5029200"/>
        </p:xfrm>
        <a:graphic>
          <a:graphicData uri="http://schemas.openxmlformats.org/drawingml/2006/table">
            <a:tbl>
              <a:tblPr firstRow="1" firstCol="1" lastRow="1" lastCol="1">
                <a:tableStyleId>{3B4B98B0-60AC-42C2-AFA5-B58CD77FA1E5}</a:tableStyleId>
              </a:tblPr>
              <a:tblGrid>
                <a:gridCol w="1821069">
                  <a:extLst>
                    <a:ext uri="{9D8B030D-6E8A-4147-A177-3AD203B41FA5}">
                      <a16:colId xmlns:a16="http://schemas.microsoft.com/office/drawing/2014/main" val="3163556027"/>
                    </a:ext>
                  </a:extLst>
                </a:gridCol>
                <a:gridCol w="712101">
                  <a:extLst>
                    <a:ext uri="{9D8B030D-6E8A-4147-A177-3AD203B41FA5}">
                      <a16:colId xmlns:a16="http://schemas.microsoft.com/office/drawing/2014/main" val="3388193895"/>
                    </a:ext>
                  </a:extLst>
                </a:gridCol>
                <a:gridCol w="580560">
                  <a:extLst>
                    <a:ext uri="{9D8B030D-6E8A-4147-A177-3AD203B41FA5}">
                      <a16:colId xmlns:a16="http://schemas.microsoft.com/office/drawing/2014/main" val="3328961251"/>
                    </a:ext>
                  </a:extLst>
                </a:gridCol>
                <a:gridCol w="531223">
                  <a:extLst>
                    <a:ext uri="{9D8B030D-6E8A-4147-A177-3AD203B41FA5}">
                      <a16:colId xmlns:a16="http://schemas.microsoft.com/office/drawing/2014/main" val="1514671570"/>
                    </a:ext>
                  </a:extLst>
                </a:gridCol>
                <a:gridCol w="574765">
                  <a:extLst>
                    <a:ext uri="{9D8B030D-6E8A-4147-A177-3AD203B41FA5}">
                      <a16:colId xmlns:a16="http://schemas.microsoft.com/office/drawing/2014/main" val="3339884801"/>
                    </a:ext>
                  </a:extLst>
                </a:gridCol>
                <a:gridCol w="572926">
                  <a:extLst>
                    <a:ext uri="{9D8B030D-6E8A-4147-A177-3AD203B41FA5}">
                      <a16:colId xmlns:a16="http://schemas.microsoft.com/office/drawing/2014/main" val="4096387308"/>
                    </a:ext>
                  </a:extLst>
                </a:gridCol>
                <a:gridCol w="837721">
                  <a:extLst>
                    <a:ext uri="{9D8B030D-6E8A-4147-A177-3AD203B41FA5}">
                      <a16:colId xmlns:a16="http://schemas.microsoft.com/office/drawing/2014/main" val="1150720705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Fach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S/M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12/1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12/2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13/1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13/2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E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39744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Deutsch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latin typeface="+mn-lt"/>
                        </a:rPr>
                        <a:t>S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46538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Vertiefungskurs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579256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Mathematik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S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66781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Französisch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M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230969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Latein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05656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Chemie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77944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Geschichte 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7993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 err="1"/>
                        <a:t>PuG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4676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Wirtschaft und</a:t>
                      </a:r>
                      <a:r>
                        <a:rPr lang="de-DE" sz="1400" baseline="0" dirty="0"/>
                        <a:t> Recht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S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84873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Ethik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424486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Kunst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1712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rgbClr val="00B050"/>
                          </a:solidFill>
                        </a:rPr>
                        <a:t>Leistungsfach Sport</a:t>
                      </a:r>
                      <a:endParaRPr lang="de-DE" sz="14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704328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rgbClr val="21A0FF"/>
                          </a:solidFill>
                        </a:rPr>
                        <a:t>W-Seminar &amp; Arbeit</a:t>
                      </a:r>
                      <a:endParaRPr lang="de-DE" sz="1400" b="1" dirty="0">
                        <a:solidFill>
                          <a:srgbClr val="21A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268219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Summe</a:t>
                      </a:r>
                      <a:endParaRPr lang="de-DE" sz="1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400" b="1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400" b="1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400" b="1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de-DE" sz="1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925046"/>
                  </a:ext>
                </a:extLst>
              </a:tr>
            </a:tbl>
          </a:graphicData>
        </a:graphic>
      </p:graphicFrame>
      <p:pic>
        <p:nvPicPr>
          <p:cNvPr id="5" name="Grafik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36140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Einbringungsbeispiel</a:t>
            </a:r>
            <a:r>
              <a:rPr lang="en-GB" altLang="de-DE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2 </a:t>
            </a:r>
          </a:p>
        </p:txBody>
      </p:sp>
      <p:graphicFrame>
        <p:nvGraphicFramePr>
          <p:cNvPr id="3" name="Tabelle 5">
            <a:extLst>
              <a:ext uri="{FF2B5EF4-FFF2-40B4-BE49-F238E27FC236}">
                <a16:creationId xmlns:a16="http://schemas.microsoft.com/office/drawing/2014/main" id="{27E6DCAB-9199-4C7D-A6D2-1621590298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5183179"/>
              </p:ext>
            </p:extLst>
          </p:nvPr>
        </p:nvGraphicFramePr>
        <p:xfrm>
          <a:off x="479071" y="1218233"/>
          <a:ext cx="5630365" cy="5059680"/>
        </p:xfrm>
        <a:graphic>
          <a:graphicData uri="http://schemas.openxmlformats.org/drawingml/2006/table">
            <a:tbl>
              <a:tblPr firstRow="1" firstCol="1" lastRow="1" lastCol="1">
                <a:tableStyleId>{3B4B98B0-60AC-42C2-AFA5-B58CD77FA1E5}</a:tableStyleId>
              </a:tblPr>
              <a:tblGrid>
                <a:gridCol w="1821069">
                  <a:extLst>
                    <a:ext uri="{9D8B030D-6E8A-4147-A177-3AD203B41FA5}">
                      <a16:colId xmlns:a16="http://schemas.microsoft.com/office/drawing/2014/main" val="3163556027"/>
                    </a:ext>
                  </a:extLst>
                </a:gridCol>
                <a:gridCol w="712101">
                  <a:extLst>
                    <a:ext uri="{9D8B030D-6E8A-4147-A177-3AD203B41FA5}">
                      <a16:colId xmlns:a16="http://schemas.microsoft.com/office/drawing/2014/main" val="3388193895"/>
                    </a:ext>
                  </a:extLst>
                </a:gridCol>
                <a:gridCol w="580560">
                  <a:extLst>
                    <a:ext uri="{9D8B030D-6E8A-4147-A177-3AD203B41FA5}">
                      <a16:colId xmlns:a16="http://schemas.microsoft.com/office/drawing/2014/main" val="3328961251"/>
                    </a:ext>
                  </a:extLst>
                </a:gridCol>
                <a:gridCol w="531223">
                  <a:extLst>
                    <a:ext uri="{9D8B030D-6E8A-4147-A177-3AD203B41FA5}">
                      <a16:colId xmlns:a16="http://schemas.microsoft.com/office/drawing/2014/main" val="1514671570"/>
                    </a:ext>
                  </a:extLst>
                </a:gridCol>
                <a:gridCol w="574765">
                  <a:extLst>
                    <a:ext uri="{9D8B030D-6E8A-4147-A177-3AD203B41FA5}">
                      <a16:colId xmlns:a16="http://schemas.microsoft.com/office/drawing/2014/main" val="3339884801"/>
                    </a:ext>
                  </a:extLst>
                </a:gridCol>
                <a:gridCol w="572926">
                  <a:extLst>
                    <a:ext uri="{9D8B030D-6E8A-4147-A177-3AD203B41FA5}">
                      <a16:colId xmlns:a16="http://schemas.microsoft.com/office/drawing/2014/main" val="4096387308"/>
                    </a:ext>
                  </a:extLst>
                </a:gridCol>
                <a:gridCol w="837721">
                  <a:extLst>
                    <a:ext uri="{9D8B030D-6E8A-4147-A177-3AD203B41FA5}">
                      <a16:colId xmlns:a16="http://schemas.microsoft.com/office/drawing/2014/main" val="1150720705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Fach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S/M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12/1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12/2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13/1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13/2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E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39744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Deutsch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latin typeface="+mn-lt"/>
                        </a:rPr>
                        <a:t>S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46538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Vertiefungskurs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579256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Mathematik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S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66781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Französisch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M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230969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Latein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05656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Chemie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77944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Geschichte 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7993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 err="1"/>
                        <a:t>PuG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4676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Wirtschaft und</a:t>
                      </a:r>
                      <a:r>
                        <a:rPr lang="de-DE" sz="1400" baseline="0" dirty="0"/>
                        <a:t> Recht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S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84873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Ethik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424486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Kunst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1712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rgbClr val="00B050"/>
                          </a:solidFill>
                        </a:rPr>
                        <a:t>Leistungsfach Sport</a:t>
                      </a:r>
                      <a:endParaRPr lang="de-DE" sz="14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704328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rgbClr val="21A0FF"/>
                          </a:solidFill>
                        </a:rPr>
                        <a:t>W-Seminar &amp; Arbeit</a:t>
                      </a:r>
                      <a:endParaRPr lang="de-DE" sz="1400" b="1" dirty="0">
                        <a:solidFill>
                          <a:srgbClr val="21A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268219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Summe</a:t>
                      </a:r>
                      <a:endParaRPr lang="de-DE" sz="1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400" b="1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400" b="1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400" b="1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de-DE" sz="1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925046"/>
                  </a:ext>
                </a:extLst>
              </a:tr>
            </a:tbl>
          </a:graphicData>
        </a:graphic>
      </p:graphicFrame>
      <p:sp>
        <p:nvSpPr>
          <p:cNvPr id="10" name="Textfeld 9">
            <a:extLst>
              <a:ext uri="{FF2B5EF4-FFF2-40B4-BE49-F238E27FC236}">
                <a16:creationId xmlns:a16="http://schemas.microsoft.com/office/drawing/2014/main" id="{CC4C9704-E7D8-4FD4-8CA3-833AF200AE85}"/>
              </a:ext>
            </a:extLst>
          </p:cNvPr>
          <p:cNvSpPr txBox="1"/>
          <p:nvPr/>
        </p:nvSpPr>
        <p:spPr>
          <a:xfrm>
            <a:off x="6084840" y="1560822"/>
            <a:ext cx="2426927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600" dirty="0">
                <a:cs typeface="Arial" panose="020B0604020202020204" pitchFamily="34" charset="0"/>
              </a:rPr>
              <a:t>Deutsch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CC4C9704-E7D8-4FD4-8CA3-833AF200AE85}"/>
              </a:ext>
            </a:extLst>
          </p:cNvPr>
          <p:cNvSpPr txBox="1"/>
          <p:nvPr/>
        </p:nvSpPr>
        <p:spPr>
          <a:xfrm>
            <a:off x="6084837" y="2184467"/>
            <a:ext cx="2426927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600" dirty="0">
                <a:cs typeface="Arial" panose="020B0604020202020204" pitchFamily="34" charset="0"/>
              </a:rPr>
              <a:t>Mathematik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CC4C9704-E7D8-4FD4-8CA3-833AF200AE85}"/>
              </a:ext>
            </a:extLst>
          </p:cNvPr>
          <p:cNvSpPr txBox="1"/>
          <p:nvPr/>
        </p:nvSpPr>
        <p:spPr>
          <a:xfrm>
            <a:off x="6084838" y="5219393"/>
            <a:ext cx="2426927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600" dirty="0">
                <a:cs typeface="Arial" panose="020B0604020202020204" pitchFamily="34" charset="0"/>
              </a:rPr>
              <a:t>Leistungsfach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CC4C9704-E7D8-4FD4-8CA3-833AF200AE85}"/>
              </a:ext>
            </a:extLst>
          </p:cNvPr>
          <p:cNvSpPr txBox="1"/>
          <p:nvPr/>
        </p:nvSpPr>
        <p:spPr>
          <a:xfrm>
            <a:off x="6084839" y="4229583"/>
            <a:ext cx="2426927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600" dirty="0">
                <a:cs typeface="Arial" panose="020B0604020202020204" pitchFamily="34" charset="0"/>
              </a:rPr>
              <a:t>Abiturfach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CC4C9704-E7D8-4FD4-8CA3-833AF200AE85}"/>
              </a:ext>
            </a:extLst>
          </p:cNvPr>
          <p:cNvSpPr txBox="1"/>
          <p:nvPr/>
        </p:nvSpPr>
        <p:spPr>
          <a:xfrm>
            <a:off x="6084837" y="2549572"/>
            <a:ext cx="2426927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600" dirty="0">
                <a:cs typeface="Arial" panose="020B0604020202020204" pitchFamily="34" charset="0"/>
              </a:rPr>
              <a:t>Abiturfach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CC4C9704-E7D8-4FD4-8CA3-833AF200AE85}"/>
              </a:ext>
            </a:extLst>
          </p:cNvPr>
          <p:cNvSpPr txBox="1"/>
          <p:nvPr/>
        </p:nvSpPr>
        <p:spPr>
          <a:xfrm>
            <a:off x="6084836" y="5564136"/>
            <a:ext cx="2426927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600" dirty="0">
                <a:cs typeface="Arial" panose="020B0604020202020204" pitchFamily="34" charset="0"/>
              </a:rPr>
              <a:t>W-Seminar/Seminararbeit</a:t>
            </a:r>
          </a:p>
        </p:txBody>
      </p:sp>
      <p:pic>
        <p:nvPicPr>
          <p:cNvPr id="16" name="Grafik 1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3823945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Einbringungsbeispiel</a:t>
            </a:r>
            <a:r>
              <a:rPr lang="en-GB" altLang="de-DE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2 </a:t>
            </a:r>
          </a:p>
        </p:txBody>
      </p:sp>
      <p:graphicFrame>
        <p:nvGraphicFramePr>
          <p:cNvPr id="3" name="Tabelle 5">
            <a:extLst>
              <a:ext uri="{FF2B5EF4-FFF2-40B4-BE49-F238E27FC236}">
                <a16:creationId xmlns:a16="http://schemas.microsoft.com/office/drawing/2014/main" id="{27E6DCAB-9199-4C7D-A6D2-1621590298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024262"/>
              </p:ext>
            </p:extLst>
          </p:nvPr>
        </p:nvGraphicFramePr>
        <p:xfrm>
          <a:off x="479071" y="1218233"/>
          <a:ext cx="5630365" cy="5059680"/>
        </p:xfrm>
        <a:graphic>
          <a:graphicData uri="http://schemas.openxmlformats.org/drawingml/2006/table">
            <a:tbl>
              <a:tblPr firstRow="1" firstCol="1" lastRow="1" lastCol="1">
                <a:tableStyleId>{3B4B98B0-60AC-42C2-AFA5-B58CD77FA1E5}</a:tableStyleId>
              </a:tblPr>
              <a:tblGrid>
                <a:gridCol w="1821069">
                  <a:extLst>
                    <a:ext uri="{9D8B030D-6E8A-4147-A177-3AD203B41FA5}">
                      <a16:colId xmlns:a16="http://schemas.microsoft.com/office/drawing/2014/main" val="3163556027"/>
                    </a:ext>
                  </a:extLst>
                </a:gridCol>
                <a:gridCol w="712101">
                  <a:extLst>
                    <a:ext uri="{9D8B030D-6E8A-4147-A177-3AD203B41FA5}">
                      <a16:colId xmlns:a16="http://schemas.microsoft.com/office/drawing/2014/main" val="3388193895"/>
                    </a:ext>
                  </a:extLst>
                </a:gridCol>
                <a:gridCol w="580560">
                  <a:extLst>
                    <a:ext uri="{9D8B030D-6E8A-4147-A177-3AD203B41FA5}">
                      <a16:colId xmlns:a16="http://schemas.microsoft.com/office/drawing/2014/main" val="3328961251"/>
                    </a:ext>
                  </a:extLst>
                </a:gridCol>
                <a:gridCol w="531223">
                  <a:extLst>
                    <a:ext uri="{9D8B030D-6E8A-4147-A177-3AD203B41FA5}">
                      <a16:colId xmlns:a16="http://schemas.microsoft.com/office/drawing/2014/main" val="1514671570"/>
                    </a:ext>
                  </a:extLst>
                </a:gridCol>
                <a:gridCol w="574765">
                  <a:extLst>
                    <a:ext uri="{9D8B030D-6E8A-4147-A177-3AD203B41FA5}">
                      <a16:colId xmlns:a16="http://schemas.microsoft.com/office/drawing/2014/main" val="3339884801"/>
                    </a:ext>
                  </a:extLst>
                </a:gridCol>
                <a:gridCol w="572926">
                  <a:extLst>
                    <a:ext uri="{9D8B030D-6E8A-4147-A177-3AD203B41FA5}">
                      <a16:colId xmlns:a16="http://schemas.microsoft.com/office/drawing/2014/main" val="4096387308"/>
                    </a:ext>
                  </a:extLst>
                </a:gridCol>
                <a:gridCol w="837721">
                  <a:extLst>
                    <a:ext uri="{9D8B030D-6E8A-4147-A177-3AD203B41FA5}">
                      <a16:colId xmlns:a16="http://schemas.microsoft.com/office/drawing/2014/main" val="1150720705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Fach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S/M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12/1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12/2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13/1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13/2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E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39744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Deutsch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latin typeface="+mn-lt"/>
                        </a:rPr>
                        <a:t>S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46538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Vertiefungskurs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579256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Mathematik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S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66781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Französisch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M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230969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Latein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05656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Chemie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77944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Geschichte 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7993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 err="1"/>
                        <a:t>PuG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4676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Wirtschaft und</a:t>
                      </a:r>
                      <a:r>
                        <a:rPr lang="de-DE" sz="1400" baseline="0" dirty="0"/>
                        <a:t> Recht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S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84873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Ethik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424486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Kunst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1712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rgbClr val="00B050"/>
                          </a:solidFill>
                        </a:rPr>
                        <a:t>Leistungsfach Sport</a:t>
                      </a:r>
                      <a:endParaRPr lang="de-DE" sz="14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704328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rgbClr val="21A0FF"/>
                          </a:solidFill>
                        </a:rPr>
                        <a:t>W-Seminar &amp; Arbeit</a:t>
                      </a:r>
                      <a:endParaRPr lang="de-DE" sz="1400" b="1" dirty="0">
                        <a:solidFill>
                          <a:srgbClr val="21A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268219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Summe</a:t>
                      </a:r>
                      <a:endParaRPr lang="de-DE" sz="1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400" b="1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400" b="1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400" b="1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de-DE" sz="1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925046"/>
                  </a:ext>
                </a:extLst>
              </a:tr>
            </a:tbl>
          </a:graphicData>
        </a:graphic>
      </p:graphicFrame>
      <p:sp>
        <p:nvSpPr>
          <p:cNvPr id="16" name="Textfeld 15">
            <a:extLst>
              <a:ext uri="{FF2B5EF4-FFF2-40B4-BE49-F238E27FC236}">
                <a16:creationId xmlns:a16="http://schemas.microsoft.com/office/drawing/2014/main" id="{CC4C9704-E7D8-4FD4-8CA3-833AF200AE85}"/>
              </a:ext>
            </a:extLst>
          </p:cNvPr>
          <p:cNvSpPr txBox="1"/>
          <p:nvPr/>
        </p:nvSpPr>
        <p:spPr>
          <a:xfrm>
            <a:off x="6086426" y="3201300"/>
            <a:ext cx="2426927" cy="33855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600" dirty="0">
                <a:cs typeface="Arial" panose="020B0604020202020204" pitchFamily="34" charset="0"/>
              </a:rPr>
              <a:t>Einzige NW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CC4C9704-E7D8-4FD4-8CA3-833AF200AE85}"/>
              </a:ext>
            </a:extLst>
          </p:cNvPr>
          <p:cNvSpPr txBox="1"/>
          <p:nvPr/>
        </p:nvSpPr>
        <p:spPr>
          <a:xfrm>
            <a:off x="6097931" y="4528649"/>
            <a:ext cx="2426927" cy="338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600" dirty="0">
                <a:cs typeface="Arial" panose="020B0604020202020204" pitchFamily="34" charset="0"/>
              </a:rPr>
              <a:t>Pflichtbelegung minus eins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CC4C9704-E7D8-4FD4-8CA3-833AF200AE85}"/>
              </a:ext>
            </a:extLst>
          </p:cNvPr>
          <p:cNvSpPr txBox="1"/>
          <p:nvPr/>
        </p:nvSpPr>
        <p:spPr>
          <a:xfrm>
            <a:off x="6097931" y="4911143"/>
            <a:ext cx="2426927" cy="338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600" dirty="0">
                <a:cs typeface="Arial" panose="020B0604020202020204" pitchFamily="34" charset="0"/>
              </a:rPr>
              <a:t>Pflichtbelegung minus eins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CC4C9704-E7D8-4FD4-8CA3-833AF200AE85}"/>
              </a:ext>
            </a:extLst>
          </p:cNvPr>
          <p:cNvSpPr txBox="1"/>
          <p:nvPr/>
        </p:nvSpPr>
        <p:spPr>
          <a:xfrm>
            <a:off x="6086427" y="3576174"/>
            <a:ext cx="2426927" cy="338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600" dirty="0">
                <a:cs typeface="Arial" panose="020B0604020202020204" pitchFamily="34" charset="0"/>
              </a:rPr>
              <a:t>Pflichtbelegung minus eins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CC4C9704-E7D8-4FD4-8CA3-833AF200AE85}"/>
              </a:ext>
            </a:extLst>
          </p:cNvPr>
          <p:cNvSpPr txBox="1"/>
          <p:nvPr/>
        </p:nvSpPr>
        <p:spPr>
          <a:xfrm>
            <a:off x="6086427" y="3943428"/>
            <a:ext cx="2426927" cy="33855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600" dirty="0">
                <a:cs typeface="Arial" panose="020B0604020202020204" pitchFamily="34" charset="0"/>
              </a:rPr>
              <a:t>Pflichtbelegung minus eins</a:t>
            </a:r>
          </a:p>
        </p:txBody>
      </p:sp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7645209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Einbringungsbeispiel</a:t>
            </a:r>
            <a:r>
              <a:rPr lang="en-GB" altLang="de-DE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2 </a:t>
            </a:r>
          </a:p>
        </p:txBody>
      </p:sp>
      <p:graphicFrame>
        <p:nvGraphicFramePr>
          <p:cNvPr id="3" name="Tabelle 5">
            <a:extLst>
              <a:ext uri="{FF2B5EF4-FFF2-40B4-BE49-F238E27FC236}">
                <a16:creationId xmlns:a16="http://schemas.microsoft.com/office/drawing/2014/main" id="{27E6DCAB-9199-4C7D-A6D2-1621590298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405610"/>
              </p:ext>
            </p:extLst>
          </p:nvPr>
        </p:nvGraphicFramePr>
        <p:xfrm>
          <a:off x="479071" y="1218233"/>
          <a:ext cx="5630365" cy="5059680"/>
        </p:xfrm>
        <a:graphic>
          <a:graphicData uri="http://schemas.openxmlformats.org/drawingml/2006/table">
            <a:tbl>
              <a:tblPr firstRow="1" firstCol="1" lastRow="1" lastCol="1">
                <a:tableStyleId>{3B4B98B0-60AC-42C2-AFA5-B58CD77FA1E5}</a:tableStyleId>
              </a:tblPr>
              <a:tblGrid>
                <a:gridCol w="1821069">
                  <a:extLst>
                    <a:ext uri="{9D8B030D-6E8A-4147-A177-3AD203B41FA5}">
                      <a16:colId xmlns:a16="http://schemas.microsoft.com/office/drawing/2014/main" val="3163556027"/>
                    </a:ext>
                  </a:extLst>
                </a:gridCol>
                <a:gridCol w="712101">
                  <a:extLst>
                    <a:ext uri="{9D8B030D-6E8A-4147-A177-3AD203B41FA5}">
                      <a16:colId xmlns:a16="http://schemas.microsoft.com/office/drawing/2014/main" val="3388193895"/>
                    </a:ext>
                  </a:extLst>
                </a:gridCol>
                <a:gridCol w="580560">
                  <a:extLst>
                    <a:ext uri="{9D8B030D-6E8A-4147-A177-3AD203B41FA5}">
                      <a16:colId xmlns:a16="http://schemas.microsoft.com/office/drawing/2014/main" val="3328961251"/>
                    </a:ext>
                  </a:extLst>
                </a:gridCol>
                <a:gridCol w="531223">
                  <a:extLst>
                    <a:ext uri="{9D8B030D-6E8A-4147-A177-3AD203B41FA5}">
                      <a16:colId xmlns:a16="http://schemas.microsoft.com/office/drawing/2014/main" val="1514671570"/>
                    </a:ext>
                  </a:extLst>
                </a:gridCol>
                <a:gridCol w="574765">
                  <a:extLst>
                    <a:ext uri="{9D8B030D-6E8A-4147-A177-3AD203B41FA5}">
                      <a16:colId xmlns:a16="http://schemas.microsoft.com/office/drawing/2014/main" val="3339884801"/>
                    </a:ext>
                  </a:extLst>
                </a:gridCol>
                <a:gridCol w="572926">
                  <a:extLst>
                    <a:ext uri="{9D8B030D-6E8A-4147-A177-3AD203B41FA5}">
                      <a16:colId xmlns:a16="http://schemas.microsoft.com/office/drawing/2014/main" val="4096387308"/>
                    </a:ext>
                  </a:extLst>
                </a:gridCol>
                <a:gridCol w="837721">
                  <a:extLst>
                    <a:ext uri="{9D8B030D-6E8A-4147-A177-3AD203B41FA5}">
                      <a16:colId xmlns:a16="http://schemas.microsoft.com/office/drawing/2014/main" val="1150720705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Fach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S/M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12/1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12/2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13/1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13/2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E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39744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Deutsch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latin typeface="+mn-lt"/>
                        </a:rPr>
                        <a:t>S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46538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Vertiefungskurs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579256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Mathematik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S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66781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Französisch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M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230969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Latein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05656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Chemie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77944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Geschichte 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7993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 err="1"/>
                        <a:t>PuG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4676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Wirtschaft und</a:t>
                      </a:r>
                      <a:r>
                        <a:rPr lang="de-DE" sz="1400" baseline="0" dirty="0"/>
                        <a:t> Recht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S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84873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Ethik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424486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Kunst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1712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rgbClr val="00B050"/>
                          </a:solidFill>
                        </a:rPr>
                        <a:t>Leistungsfach Sport</a:t>
                      </a:r>
                      <a:endParaRPr lang="de-DE" sz="14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704328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rgbClr val="21A0FF"/>
                          </a:solidFill>
                        </a:rPr>
                        <a:t>W-Seminar &amp; Arbeit</a:t>
                      </a:r>
                      <a:endParaRPr lang="de-DE" sz="1400" b="1" dirty="0">
                        <a:solidFill>
                          <a:srgbClr val="21A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268219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Summe</a:t>
                      </a:r>
                      <a:endParaRPr lang="de-DE" sz="1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400" b="1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400" b="1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400" b="1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de-DE" sz="1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i="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925046"/>
                  </a:ext>
                </a:extLst>
              </a:tr>
            </a:tbl>
          </a:graphicData>
        </a:graphic>
      </p:graphicFrame>
      <p:sp>
        <p:nvSpPr>
          <p:cNvPr id="9" name="Textfeld 8">
            <a:extLst>
              <a:ext uri="{FF2B5EF4-FFF2-40B4-BE49-F238E27FC236}">
                <a16:creationId xmlns:a16="http://schemas.microsoft.com/office/drawing/2014/main" id="{CC4C9704-E7D8-4FD4-8CA3-833AF200AE85}"/>
              </a:ext>
            </a:extLst>
          </p:cNvPr>
          <p:cNvSpPr txBox="1"/>
          <p:nvPr/>
        </p:nvSpPr>
        <p:spPr>
          <a:xfrm>
            <a:off x="6109436" y="2322032"/>
            <a:ext cx="2426927" cy="338554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600" dirty="0" err="1">
                <a:solidFill>
                  <a:schemeClr val="bg1"/>
                </a:solidFill>
                <a:cs typeface="Arial" panose="020B0604020202020204" pitchFamily="34" charset="0"/>
              </a:rPr>
              <a:t>VK</a:t>
            </a:r>
            <a:r>
              <a:rPr lang="de-DE" sz="1600" dirty="0">
                <a:solidFill>
                  <a:schemeClr val="bg1"/>
                </a:solidFill>
                <a:cs typeface="Arial" panose="020B0604020202020204" pitchFamily="34" charset="0"/>
              </a:rPr>
              <a:t> + </a:t>
            </a:r>
            <a:r>
              <a:rPr lang="de-DE" sz="1600" dirty="0" err="1">
                <a:solidFill>
                  <a:schemeClr val="bg1"/>
                </a:solidFill>
                <a:cs typeface="Arial" panose="020B0604020202020204" pitchFamily="34" charset="0"/>
              </a:rPr>
              <a:t>FS2</a:t>
            </a:r>
            <a:r>
              <a:rPr lang="de-DE" sz="1600" dirty="0">
                <a:solidFill>
                  <a:schemeClr val="bg1"/>
                </a:solidFill>
                <a:cs typeface="Arial" panose="020B0604020202020204" pitchFamily="34" charset="0"/>
              </a:rPr>
              <a:t>: 3 Einbringungen</a:t>
            </a:r>
          </a:p>
        </p:txBody>
      </p:sp>
      <p:cxnSp>
        <p:nvCxnSpPr>
          <p:cNvPr id="11" name="Gerade Verbindung mit Pfeil 10"/>
          <p:cNvCxnSpPr/>
          <p:nvPr/>
        </p:nvCxnSpPr>
        <p:spPr>
          <a:xfrm flipH="1" flipV="1">
            <a:off x="4200808" y="2037030"/>
            <a:ext cx="1897123" cy="27915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/>
          <p:nvPr/>
        </p:nvCxnSpPr>
        <p:spPr>
          <a:xfrm flipH="1">
            <a:off x="4200808" y="2660586"/>
            <a:ext cx="1897123" cy="3836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feld 6">
            <a:extLst>
              <a:ext uri="{FF2B5EF4-FFF2-40B4-BE49-F238E27FC236}">
                <a16:creationId xmlns:a16="http://schemas.microsoft.com/office/drawing/2014/main" id="{CC4C9704-E7D8-4FD4-8CA3-833AF200AE85}"/>
              </a:ext>
            </a:extLst>
          </p:cNvPr>
          <p:cNvSpPr txBox="1"/>
          <p:nvPr/>
        </p:nvSpPr>
        <p:spPr>
          <a:xfrm>
            <a:off x="6356134" y="5209188"/>
            <a:ext cx="2166170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sz="1600" dirty="0">
                <a:solidFill>
                  <a:srgbClr val="FF0000"/>
                </a:solidFill>
                <a:cs typeface="Arial" panose="020B0604020202020204" pitchFamily="34" charset="0"/>
              </a:rPr>
              <a:t>41 Pflichteinbringungen</a:t>
            </a:r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57442E38-9E22-4B53-9BBC-9C61381FA7FD}"/>
              </a:ext>
            </a:extLst>
          </p:cNvPr>
          <p:cNvSpPr txBox="1"/>
          <p:nvPr/>
        </p:nvSpPr>
        <p:spPr>
          <a:xfrm>
            <a:off x="6356134" y="5662658"/>
            <a:ext cx="2179741" cy="58477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de-DE" sz="1600" i="1" dirty="0">
                <a:solidFill>
                  <a:srgbClr val="FF0000"/>
                </a:solidFill>
                <a:cs typeface="Arial" panose="020B0604020202020204" pitchFamily="34" charset="0"/>
              </a:rPr>
              <a:t>Eine Pflichteinbringung zu viel</a:t>
            </a:r>
            <a:r>
              <a:rPr lang="de-DE" sz="1600" dirty="0">
                <a:solidFill>
                  <a:srgbClr val="FF0000"/>
                </a:solidFill>
                <a:cs typeface="Arial" panose="020B0604020202020204" pitchFamily="34" charset="0"/>
              </a:rPr>
              <a:t>!</a:t>
            </a: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3483836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Einbringungsbeispiel</a:t>
            </a:r>
            <a:r>
              <a:rPr lang="en-GB" altLang="de-DE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2 </a:t>
            </a:r>
          </a:p>
        </p:txBody>
      </p:sp>
      <p:graphicFrame>
        <p:nvGraphicFramePr>
          <p:cNvPr id="3" name="Tabelle 5">
            <a:extLst>
              <a:ext uri="{FF2B5EF4-FFF2-40B4-BE49-F238E27FC236}">
                <a16:creationId xmlns:a16="http://schemas.microsoft.com/office/drawing/2014/main" id="{27E6DCAB-9199-4C7D-A6D2-1621590298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0496797"/>
              </p:ext>
            </p:extLst>
          </p:nvPr>
        </p:nvGraphicFramePr>
        <p:xfrm>
          <a:off x="479071" y="1218233"/>
          <a:ext cx="5630365" cy="5059680"/>
        </p:xfrm>
        <a:graphic>
          <a:graphicData uri="http://schemas.openxmlformats.org/drawingml/2006/table">
            <a:tbl>
              <a:tblPr firstRow="1" firstCol="1" lastRow="1" lastCol="1">
                <a:tableStyleId>{3B4B98B0-60AC-42C2-AFA5-B58CD77FA1E5}</a:tableStyleId>
              </a:tblPr>
              <a:tblGrid>
                <a:gridCol w="1821069">
                  <a:extLst>
                    <a:ext uri="{9D8B030D-6E8A-4147-A177-3AD203B41FA5}">
                      <a16:colId xmlns:a16="http://schemas.microsoft.com/office/drawing/2014/main" val="3163556027"/>
                    </a:ext>
                  </a:extLst>
                </a:gridCol>
                <a:gridCol w="712101">
                  <a:extLst>
                    <a:ext uri="{9D8B030D-6E8A-4147-A177-3AD203B41FA5}">
                      <a16:colId xmlns:a16="http://schemas.microsoft.com/office/drawing/2014/main" val="3388193895"/>
                    </a:ext>
                  </a:extLst>
                </a:gridCol>
                <a:gridCol w="580560">
                  <a:extLst>
                    <a:ext uri="{9D8B030D-6E8A-4147-A177-3AD203B41FA5}">
                      <a16:colId xmlns:a16="http://schemas.microsoft.com/office/drawing/2014/main" val="3328961251"/>
                    </a:ext>
                  </a:extLst>
                </a:gridCol>
                <a:gridCol w="531223">
                  <a:extLst>
                    <a:ext uri="{9D8B030D-6E8A-4147-A177-3AD203B41FA5}">
                      <a16:colId xmlns:a16="http://schemas.microsoft.com/office/drawing/2014/main" val="1514671570"/>
                    </a:ext>
                  </a:extLst>
                </a:gridCol>
                <a:gridCol w="574765">
                  <a:extLst>
                    <a:ext uri="{9D8B030D-6E8A-4147-A177-3AD203B41FA5}">
                      <a16:colId xmlns:a16="http://schemas.microsoft.com/office/drawing/2014/main" val="3339884801"/>
                    </a:ext>
                  </a:extLst>
                </a:gridCol>
                <a:gridCol w="572926">
                  <a:extLst>
                    <a:ext uri="{9D8B030D-6E8A-4147-A177-3AD203B41FA5}">
                      <a16:colId xmlns:a16="http://schemas.microsoft.com/office/drawing/2014/main" val="4096387308"/>
                    </a:ext>
                  </a:extLst>
                </a:gridCol>
                <a:gridCol w="837721">
                  <a:extLst>
                    <a:ext uri="{9D8B030D-6E8A-4147-A177-3AD203B41FA5}">
                      <a16:colId xmlns:a16="http://schemas.microsoft.com/office/drawing/2014/main" val="1150720705"/>
                    </a:ext>
                  </a:extLst>
                </a:gridCol>
              </a:tblGrid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Fach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S/M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12/1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12/2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13/1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13/2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E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339744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Deutsch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latin typeface="+mn-lt"/>
                        </a:rPr>
                        <a:t>S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246538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Vertiefungskurs 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6579256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Mathematik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S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666781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Französisch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M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230969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Latein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--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905656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Chemie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5779445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</a:rPr>
                        <a:t>Geschichte 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979930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 err="1"/>
                        <a:t>PuG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046762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Wirtschaft und</a:t>
                      </a:r>
                      <a:r>
                        <a:rPr lang="de-DE" sz="1400" baseline="0" dirty="0"/>
                        <a:t> Recht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+mn-cs"/>
                        </a:rPr>
                        <a:t>S</a:t>
                      </a:r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  <a:endParaRPr lang="de-DE" sz="1400" b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7848737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Ethik</a:t>
                      </a:r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424486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Kunst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bg1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717121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rgbClr val="00B050"/>
                          </a:solidFill>
                        </a:rPr>
                        <a:t>Leistungsfach Sport</a:t>
                      </a:r>
                      <a:endParaRPr lang="de-DE" sz="1400" dirty="0">
                        <a:solidFill>
                          <a:srgbClr val="00B05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14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/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4704328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>
                          <a:solidFill>
                            <a:srgbClr val="21A0FF"/>
                          </a:solidFill>
                        </a:rPr>
                        <a:t>W-Seminar &amp; Arbeit</a:t>
                      </a:r>
                      <a:endParaRPr lang="de-DE" sz="1400" b="1" dirty="0">
                        <a:solidFill>
                          <a:srgbClr val="21A0FF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>
                          <a:solidFill>
                            <a:schemeClr val="tx1"/>
                          </a:solidFill>
                          <a:latin typeface="+mn-lt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rgbClr val="C00000"/>
                          </a:solidFill>
                          <a:latin typeface="+mn-lt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de-DE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2268219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r>
                        <a:rPr lang="de-DE" sz="1400" dirty="0"/>
                        <a:t>Summe</a:t>
                      </a:r>
                      <a:endParaRPr lang="de-DE" sz="1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400" b="1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400" b="1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de-DE" sz="1400" b="1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endParaRPr lang="de-DE" sz="1400" i="1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T w="12700" cap="flat" cmpd="sng" algn="ctr">
                      <a:solidFill>
                        <a:schemeClr val="accent1">
                          <a:lumMod val="7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40 </a:t>
                      </a:r>
                      <a:r>
                        <a:rPr lang="de-DE" sz="1400" i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</a:t>
                      </a:r>
                      <a:endParaRPr lang="de-DE" sz="1400" i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925046"/>
                  </a:ext>
                </a:extLst>
              </a:tr>
            </a:tbl>
          </a:graphicData>
        </a:graphic>
      </p:graphicFrame>
      <p:sp>
        <p:nvSpPr>
          <p:cNvPr id="10" name="Textfeld 9">
            <a:extLst>
              <a:ext uri="{FF2B5EF4-FFF2-40B4-BE49-F238E27FC236}">
                <a16:creationId xmlns:a16="http://schemas.microsoft.com/office/drawing/2014/main" id="{CC4C9704-E7D8-4FD4-8CA3-833AF200AE85}"/>
              </a:ext>
            </a:extLst>
          </p:cNvPr>
          <p:cNvSpPr txBox="1"/>
          <p:nvPr/>
        </p:nvSpPr>
        <p:spPr>
          <a:xfrm>
            <a:off x="6317665" y="5908879"/>
            <a:ext cx="2166170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de-DE" sz="1600" dirty="0">
                <a:cs typeface="Arial" panose="020B0604020202020204" pitchFamily="34" charset="0"/>
              </a:rPr>
              <a:t>40 Pflichteinbringungen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DA56FCEB-ADA2-4656-817E-3D87D2E8A0C8}"/>
              </a:ext>
            </a:extLst>
          </p:cNvPr>
          <p:cNvSpPr txBox="1"/>
          <p:nvPr/>
        </p:nvSpPr>
        <p:spPr>
          <a:xfrm>
            <a:off x="6317665" y="3394279"/>
            <a:ext cx="2166170" cy="338554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DE" sz="1600" dirty="0">
                <a:cs typeface="Arial" panose="020B0604020202020204" pitchFamily="34" charset="0"/>
              </a:rPr>
              <a:t>Optionsregel</a:t>
            </a:r>
          </a:p>
        </p:txBody>
      </p:sp>
      <p:cxnSp>
        <p:nvCxnSpPr>
          <p:cNvPr id="14" name="Gerade Verbindung mit Pfeil 13">
            <a:extLst>
              <a:ext uri="{FF2B5EF4-FFF2-40B4-BE49-F238E27FC236}">
                <a16:creationId xmlns:a16="http://schemas.microsoft.com/office/drawing/2014/main" id="{09FF862E-E0FF-4986-8E4B-C607D3005724}"/>
              </a:ext>
            </a:extLst>
          </p:cNvPr>
          <p:cNvCxnSpPr/>
          <p:nvPr/>
        </p:nvCxnSpPr>
        <p:spPr>
          <a:xfrm flipH="1">
            <a:off x="3983526" y="3619500"/>
            <a:ext cx="2272494" cy="113357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7" name="Grafik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838702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3" y="1218233"/>
            <a:ext cx="8278683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Punktehürden</a:t>
            </a: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in Block I (</a:t>
            </a: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Zulassung</a:t>
            </a: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zur</a:t>
            </a: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Abiturprüfung</a:t>
            </a: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)</a:t>
            </a:r>
            <a:endParaRPr lang="en-GB" altLang="de-DE" sz="2000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6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18659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Notengebung</a:t>
            </a:r>
            <a:endParaRPr lang="en-GB" altLang="de-DE" b="1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2" y="3732833"/>
            <a:ext cx="8278683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Punktehürden</a:t>
            </a: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in Block II (</a:t>
            </a: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Bestehen</a:t>
            </a: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der </a:t>
            </a: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Abiturprüfung</a:t>
            </a: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)</a:t>
            </a:r>
            <a:endParaRPr lang="en-GB" altLang="de-DE" sz="2000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2" name="Horizontales Scrollen 1"/>
          <p:cNvSpPr/>
          <p:nvPr/>
        </p:nvSpPr>
        <p:spPr>
          <a:xfrm>
            <a:off x="838200" y="1620524"/>
            <a:ext cx="7330440" cy="2018334"/>
          </a:xfrm>
          <a:prstGeom prst="horizontalScroll">
            <a:avLst/>
          </a:prstGeom>
          <a:ln w="28575"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marL="442913" indent="-261938"/>
            <a:r>
              <a:rPr lang="de-DE" dirty="0"/>
              <a:t>Komplexes Regelwerk, für den Augenblick genügt:</a:t>
            </a:r>
          </a:p>
          <a:p>
            <a:pPr marL="442913" indent="-261938">
              <a:buFont typeface="Arial" panose="020B0604020202020204" pitchFamily="34" charset="0"/>
              <a:buChar char="•"/>
            </a:pPr>
            <a:r>
              <a:rPr lang="de-DE" dirty="0"/>
              <a:t>Niemals 0 Punkte (= Note 6) als Halbjahresleistung</a:t>
            </a:r>
          </a:p>
          <a:p>
            <a:pPr marL="442913" indent="-261938">
              <a:buFont typeface="Arial" panose="020B0604020202020204" pitchFamily="34" charset="0"/>
              <a:buChar char="•"/>
            </a:pPr>
            <a:r>
              <a:rPr lang="de-DE" dirty="0"/>
              <a:t>Nicht zu oft unter 5 Punkte ( = Note 4)</a:t>
            </a:r>
          </a:p>
          <a:p>
            <a:pPr marL="442913" indent="-261938">
              <a:buFont typeface="Arial" panose="020B0604020202020204" pitchFamily="34" charset="0"/>
              <a:buChar char="•"/>
            </a:pPr>
            <a:r>
              <a:rPr lang="de-DE" dirty="0"/>
              <a:t>Ein schwaches Fach ist kein Problem, viele schwache Fächer schon</a:t>
            </a:r>
          </a:p>
          <a:p>
            <a:pPr marL="442913" indent="-261938">
              <a:buFont typeface="Arial" panose="020B0604020202020204" pitchFamily="34" charset="0"/>
              <a:buChar char="•"/>
            </a:pPr>
            <a:r>
              <a:rPr lang="de-DE" dirty="0"/>
              <a:t>Zulassung verfehlt </a:t>
            </a:r>
            <a:r>
              <a:rPr lang="de-DE" dirty="0">
                <a:sym typeface="Wingdings 3" panose="05040102010807070707" pitchFamily="18" charset="2"/>
              </a:rPr>
              <a:t> Wiederholen 1x möglich</a:t>
            </a:r>
            <a:endParaRPr lang="de-DE" dirty="0"/>
          </a:p>
        </p:txBody>
      </p:sp>
      <p:sp>
        <p:nvSpPr>
          <p:cNvPr id="9" name="Horizontales Scrollen 8"/>
          <p:cNvSpPr/>
          <p:nvPr/>
        </p:nvSpPr>
        <p:spPr>
          <a:xfrm>
            <a:off x="838200" y="4151514"/>
            <a:ext cx="7330440" cy="2095919"/>
          </a:xfrm>
          <a:prstGeom prst="horizontalScroll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442913" indent="-261938"/>
            <a:r>
              <a:rPr lang="de-DE" dirty="0"/>
              <a:t>Für den Augenblick genügt:</a:t>
            </a:r>
          </a:p>
          <a:p>
            <a:pPr marL="442913" indent="-261938">
              <a:buFont typeface="Arial" panose="020B0604020202020204" pitchFamily="34" charset="0"/>
              <a:buChar char="•"/>
            </a:pPr>
            <a:r>
              <a:rPr lang="de-DE" dirty="0"/>
              <a:t>Keine 0 Punkte als Endergebnis</a:t>
            </a:r>
          </a:p>
          <a:p>
            <a:pPr marL="442913" indent="-261938">
              <a:buFont typeface="Arial" panose="020B0604020202020204" pitchFamily="34" charset="0"/>
              <a:buChar char="•"/>
            </a:pPr>
            <a:r>
              <a:rPr lang="de-DE" dirty="0"/>
              <a:t>Möglichst mind. 5 Punkte ( = Note 4)</a:t>
            </a:r>
          </a:p>
          <a:p>
            <a:pPr marL="442913" indent="-261938">
              <a:buFont typeface="Arial" panose="020B0604020202020204" pitchFamily="34" charset="0"/>
              <a:buChar char="•"/>
            </a:pPr>
            <a:r>
              <a:rPr lang="de-DE" dirty="0"/>
              <a:t>Ein schwaches Fach ist kein Problem, ab zwei wird es eng</a:t>
            </a:r>
          </a:p>
          <a:p>
            <a:pPr marL="442913" indent="-261938">
              <a:buFont typeface="Arial" panose="020B0604020202020204" pitchFamily="34" charset="0"/>
              <a:buChar char="•"/>
            </a:pPr>
            <a:r>
              <a:rPr lang="de-DE" dirty="0"/>
              <a:t>Prüfung nicht bestanden </a:t>
            </a:r>
            <a:r>
              <a:rPr lang="de-DE" dirty="0">
                <a:sym typeface="Wingdings 3" panose="05040102010807070707" pitchFamily="18" charset="2"/>
              </a:rPr>
              <a:t> Wiederholen 1x möglich</a:t>
            </a:r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944133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107790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sz="2000" b="1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Gesamtqualifikation</a:t>
            </a:r>
            <a:r>
              <a:rPr lang="en-GB" altLang="de-DE" sz="2000" b="1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und </a:t>
            </a:r>
            <a:r>
              <a:rPr lang="en-GB" altLang="de-DE" sz="2000" b="1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Abiturnote</a:t>
            </a:r>
            <a:endParaRPr lang="en-GB" altLang="de-DE" sz="2000" b="1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16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3" y="1725236"/>
            <a:ext cx="3469457" cy="1633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Block I: </a:t>
            </a:r>
            <a:r>
              <a:rPr lang="en-GB" altLang="de-DE" sz="2000" b="1" u="sng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Q12</a:t>
            </a:r>
            <a:r>
              <a:rPr lang="en-GB" altLang="de-DE" sz="2000" b="1" u="sng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und </a:t>
            </a:r>
            <a:r>
              <a:rPr lang="en-GB" altLang="de-DE" sz="2000" b="1" u="sng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Q13</a:t>
            </a:r>
            <a:endParaRPr lang="en-GB" altLang="de-DE" sz="2000" b="1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  <a:p>
            <a:pPr marL="342900" indent="-34290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altLang="de-DE" sz="20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40 </a:t>
            </a:r>
            <a:r>
              <a:rPr lang="en-GB" altLang="de-DE" sz="20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Halbjahresleistungen</a:t>
            </a:r>
            <a:endParaRPr lang="en-GB" altLang="de-DE" sz="2000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  <a:p>
            <a:pPr marL="342900" indent="-34290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altLang="de-DE" sz="20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jeweils</a:t>
            </a:r>
            <a:r>
              <a:rPr lang="en-GB" altLang="de-DE" sz="20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max. 15 </a:t>
            </a:r>
            <a:r>
              <a:rPr lang="en-GB" altLang="de-DE" sz="20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Punkte</a:t>
            </a:r>
            <a:endParaRPr lang="en-GB" altLang="de-DE" sz="2000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  <a:p>
            <a:pPr marL="342900" indent="-34290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altLang="de-DE" sz="2000" i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einfache</a:t>
            </a:r>
            <a:r>
              <a:rPr lang="en-GB" altLang="de-DE" sz="20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20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Wertung</a:t>
            </a:r>
            <a:endParaRPr lang="en-GB" altLang="de-DE" sz="2000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  <a:p>
            <a:pPr marL="342900" indent="-34290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altLang="de-DE" sz="20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max. 600 </a:t>
            </a:r>
            <a:r>
              <a:rPr lang="en-GB" altLang="de-DE" sz="20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Punkte</a:t>
            </a:r>
            <a:endParaRPr lang="en-GB" altLang="de-DE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2" y="3657619"/>
            <a:ext cx="3469457" cy="16333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Block II: </a:t>
            </a:r>
            <a:r>
              <a:rPr lang="en-GB" altLang="de-DE" sz="2000" b="1" u="sng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Abiturprüfung</a:t>
            </a:r>
            <a:endParaRPr lang="en-GB" altLang="de-DE" sz="2000" b="1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  <a:p>
            <a:pPr marL="342900" indent="-34290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altLang="de-DE" sz="20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fünf</a:t>
            </a:r>
            <a:r>
              <a:rPr lang="en-GB" altLang="de-DE" sz="20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20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Abiturprüfungen</a:t>
            </a:r>
            <a:endParaRPr lang="en-GB" altLang="de-DE" sz="2000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  <a:p>
            <a:pPr marL="342900" indent="-34290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altLang="de-DE" sz="20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jeweils</a:t>
            </a:r>
            <a:r>
              <a:rPr lang="en-GB" altLang="de-DE" sz="20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max. 15 </a:t>
            </a:r>
            <a:r>
              <a:rPr lang="en-GB" altLang="de-DE" sz="20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Punkte</a:t>
            </a:r>
            <a:endParaRPr lang="en-GB" altLang="de-DE" sz="2000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  <a:p>
            <a:pPr marL="342900" indent="-34290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altLang="de-DE" sz="2000" i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vierfache</a:t>
            </a:r>
            <a:r>
              <a:rPr lang="en-GB" altLang="de-DE" sz="20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20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Wertung</a:t>
            </a:r>
            <a:endParaRPr lang="en-GB" altLang="de-DE" sz="2000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  <a:p>
            <a:pPr marL="342900" indent="-342900" eaLnBrk="1" hangingPunct="1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GB" altLang="de-DE" sz="2000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max. 300 </a:t>
            </a:r>
            <a:r>
              <a:rPr lang="en-GB" altLang="de-DE" sz="2000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Punkte</a:t>
            </a:r>
            <a:endParaRPr lang="en-GB" altLang="de-DE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Geschweifte Klammer rechts 2"/>
          <p:cNvSpPr/>
          <p:nvPr/>
        </p:nvSpPr>
        <p:spPr>
          <a:xfrm>
            <a:off x="4110087" y="1817328"/>
            <a:ext cx="570109" cy="3355943"/>
          </a:xfrm>
          <a:prstGeom prst="rightBrac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57639" y="3136092"/>
            <a:ext cx="3469457" cy="71006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</a:pP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Gesamtqualifikation</a:t>
            </a: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: </a:t>
            </a:r>
            <a:b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</a:b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max. 900 </a:t>
            </a: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Punkte</a:t>
            </a:r>
            <a:endParaRPr lang="en-GB" altLang="de-DE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feld 19">
            <a:extLst>
              <a:ext uri="{FF2B5EF4-FFF2-40B4-BE49-F238E27FC236}">
                <a16:creationId xmlns:a16="http://schemas.microsoft.com/office/drawing/2014/main" id="{BB514FFE-EDDE-41DD-8E91-9A700273EF0E}"/>
              </a:ext>
            </a:extLst>
          </p:cNvPr>
          <p:cNvSpPr txBox="1"/>
          <p:nvPr/>
        </p:nvSpPr>
        <p:spPr>
          <a:xfrm>
            <a:off x="5157638" y="4306552"/>
            <a:ext cx="3469458" cy="20313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de-DE" b="1" dirty="0">
                <a:cs typeface="Arial" panose="020B0604020202020204" pitchFamily="34" charset="0"/>
              </a:rPr>
              <a:t>Abiturnote gemäß Umrechnungstabelle:</a:t>
            </a:r>
          </a:p>
          <a:p>
            <a:r>
              <a:rPr lang="de-DE" dirty="0">
                <a:cs typeface="Arial" panose="020B0604020202020204" pitchFamily="34" charset="0"/>
              </a:rPr>
              <a:t>900 – 823 Punkte: 	Note 1,0</a:t>
            </a:r>
          </a:p>
          <a:p>
            <a:r>
              <a:rPr lang="de-DE" dirty="0">
                <a:cs typeface="Arial" panose="020B0604020202020204" pitchFamily="34" charset="0"/>
              </a:rPr>
              <a:t>822 – 805 Punkte: 	Note 1,1   </a:t>
            </a:r>
          </a:p>
          <a:p>
            <a:r>
              <a:rPr lang="de-DE" dirty="0">
                <a:cs typeface="Arial" panose="020B0604020202020204" pitchFamily="34" charset="0"/>
              </a:rPr>
              <a:t>....   </a:t>
            </a:r>
          </a:p>
          <a:p>
            <a:r>
              <a:rPr lang="de-DE" dirty="0">
                <a:cs typeface="Arial" panose="020B0604020202020204" pitchFamily="34" charset="0"/>
              </a:rPr>
              <a:t>318 – 301 Punkte: 	Note 3,9</a:t>
            </a:r>
          </a:p>
          <a:p>
            <a:r>
              <a:rPr lang="de-DE" dirty="0">
                <a:cs typeface="Arial" panose="020B0604020202020204" pitchFamily="34" charset="0"/>
              </a:rPr>
              <a:t>300 Punkte: 		Note 4,0</a:t>
            </a:r>
          </a:p>
        </p:txBody>
      </p:sp>
      <p:cxnSp>
        <p:nvCxnSpPr>
          <p:cNvPr id="21" name="Gerade Verbindung mit Pfeil 20"/>
          <p:cNvCxnSpPr>
            <a:endCxn id="20" idx="0"/>
          </p:cNvCxnSpPr>
          <p:nvPr/>
        </p:nvCxnSpPr>
        <p:spPr>
          <a:xfrm>
            <a:off x="6892367" y="3846159"/>
            <a:ext cx="0" cy="460393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18659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Notengebung</a:t>
            </a:r>
            <a:endParaRPr lang="en-GB" altLang="de-DE" b="1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0803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Belegung</a:t>
            </a:r>
            <a:endParaRPr lang="en-GB" altLang="de-DE" b="1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3" y="1218233"/>
            <a:ext cx="8278683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Pflichtbelegung</a:t>
            </a:r>
            <a:endParaRPr lang="en-GB" altLang="de-DE" sz="2000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</p:txBody>
      </p:sp>
      <p:graphicFrame>
        <p:nvGraphicFramePr>
          <p:cNvPr id="7" name="Tabelle 7">
            <a:extLst>
              <a:ext uri="{FF2B5EF4-FFF2-40B4-BE49-F238E27FC236}">
                <a16:creationId xmlns:a16="http://schemas.microsoft.com/office/drawing/2014/main" id="{A87195EA-982C-42DB-B654-04BBDFBF94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7687482"/>
              </p:ext>
            </p:extLst>
          </p:nvPr>
        </p:nvGraphicFramePr>
        <p:xfrm>
          <a:off x="492153" y="1639258"/>
          <a:ext cx="8182061" cy="493776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791716">
                  <a:extLst>
                    <a:ext uri="{9D8B030D-6E8A-4147-A177-3AD203B41FA5}">
                      <a16:colId xmlns:a16="http://schemas.microsoft.com/office/drawing/2014/main" val="1347001405"/>
                    </a:ext>
                  </a:extLst>
                </a:gridCol>
                <a:gridCol w="423238">
                  <a:extLst>
                    <a:ext uri="{9D8B030D-6E8A-4147-A177-3AD203B41FA5}">
                      <a16:colId xmlns:a16="http://schemas.microsoft.com/office/drawing/2014/main" val="2753184644"/>
                    </a:ext>
                  </a:extLst>
                </a:gridCol>
                <a:gridCol w="423238">
                  <a:extLst>
                    <a:ext uri="{9D8B030D-6E8A-4147-A177-3AD203B41FA5}">
                      <a16:colId xmlns:a16="http://schemas.microsoft.com/office/drawing/2014/main" val="2323025800"/>
                    </a:ext>
                  </a:extLst>
                </a:gridCol>
                <a:gridCol w="5692855">
                  <a:extLst>
                    <a:ext uri="{9D8B030D-6E8A-4147-A177-3AD203B41FA5}">
                      <a16:colId xmlns:a16="http://schemas.microsoft.com/office/drawing/2014/main" val="1172481008"/>
                    </a:ext>
                  </a:extLst>
                </a:gridCol>
                <a:gridCol w="851014">
                  <a:extLst>
                    <a:ext uri="{9D8B030D-6E8A-4147-A177-3AD203B41FA5}">
                      <a16:colId xmlns:a16="http://schemas.microsoft.com/office/drawing/2014/main" val="17826134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dirty="0" err="1"/>
                        <a:t>Jgst</a:t>
                      </a:r>
                      <a:r>
                        <a:rPr lang="de-DE" sz="1600" dirty="0"/>
                        <a:t>.</a:t>
                      </a:r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Pflichtfächer </a:t>
                      </a:r>
                      <a:r>
                        <a:rPr lang="de-DE" sz="1600" b="1" kern="1200" dirty="0">
                          <a:solidFill>
                            <a:srgbClr val="355D9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und Wahlpflichtfächer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de-DE" sz="1400" dirty="0"/>
                        <a:t>Wochen-stunden</a:t>
                      </a:r>
                      <a:endParaRPr lang="de-DE" sz="14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325914"/>
                  </a:ext>
                </a:extLst>
              </a:tr>
              <a:tr h="3261360">
                <a:tc>
                  <a:txBody>
                    <a:bodyPr/>
                    <a:lstStyle/>
                    <a:p>
                      <a:r>
                        <a:rPr lang="de-DE" sz="1600" dirty="0" err="1"/>
                        <a:t>Q12</a:t>
                      </a:r>
                      <a:r>
                        <a:rPr lang="de-DE" sz="1600" dirty="0"/>
                        <a:t> </a:t>
                      </a:r>
                    </a:p>
                    <a:p>
                      <a:r>
                        <a:rPr lang="de-DE" sz="1600" dirty="0"/>
                        <a:t>und </a:t>
                      </a:r>
                    </a:p>
                    <a:p>
                      <a:r>
                        <a:rPr lang="de-DE" sz="1600" dirty="0" err="1"/>
                        <a:t>Q13</a:t>
                      </a:r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600" b="1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de-DE" sz="1600" b="1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/>
                        <a:t>Deutsch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/>
                        <a:t>Mathematik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b="0" kern="1200" dirty="0">
                          <a:solidFill>
                            <a:srgbClr val="355D90"/>
                          </a:solidFill>
                          <a:latin typeface="+mn-lt"/>
                          <a:cs typeface="Arial" panose="020B0604020202020204" pitchFamily="34" charset="0"/>
                        </a:rPr>
                        <a:t>eine fortgeführte Fremdsprache (E, L, F, </a:t>
                      </a:r>
                      <a:r>
                        <a:rPr lang="de-DE" sz="1600" b="0" kern="1200" dirty="0" err="1">
                          <a:solidFill>
                            <a:srgbClr val="355D90"/>
                          </a:solidFill>
                          <a:latin typeface="+mn-lt"/>
                          <a:cs typeface="Arial" panose="020B0604020202020204" pitchFamily="34" charset="0"/>
                        </a:rPr>
                        <a:t>Sp</a:t>
                      </a:r>
                      <a:r>
                        <a:rPr lang="de-DE" sz="1600" b="0" kern="1200" dirty="0">
                          <a:solidFill>
                            <a:srgbClr val="355D90"/>
                          </a:solidFill>
                          <a:latin typeface="+mn-lt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eine Naturwissenschaft (Biologie, Chemie, Physik)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eine weitere fortgeführte Fremdsprache </a:t>
                      </a:r>
                      <a:b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oder eine spät beginnende Fremdsprache</a:t>
                      </a:r>
                      <a:b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oder eine weitere Naturwissenschaft</a:t>
                      </a:r>
                      <a:b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oder Informatik (nur </a:t>
                      </a:r>
                      <a:r>
                        <a:rPr lang="de-DE" sz="1600" kern="1200" dirty="0" err="1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NTG</a:t>
                      </a: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b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oder spät beginnende Informatik (HG, SG, </a:t>
                      </a:r>
                      <a:r>
                        <a:rPr lang="de-DE" sz="1600" kern="1200" dirty="0" err="1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MuG</a:t>
                      </a: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sz="1600" kern="1200" dirty="0" err="1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WWG</a:t>
                      </a: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sz="1600" kern="1200" dirty="0" err="1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SWG</a:t>
                      </a: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/>
                        <a:t>Religionslehre bzw. Ethik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/>
                        <a:t>Geschichte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Kunst oder Musik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/>
                        <a:t>Sport</a:t>
                      </a:r>
                      <a:endParaRPr lang="de-DE" sz="16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4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4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600" kern="1200" dirty="0">
                        <a:solidFill>
                          <a:srgbClr val="DAE3F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600" kern="1200" dirty="0">
                        <a:solidFill>
                          <a:srgbClr val="DAE3F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600" kern="1200" dirty="0">
                        <a:solidFill>
                          <a:srgbClr val="DAE3F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600" kern="1200" dirty="0">
                        <a:solidFill>
                          <a:srgbClr val="DAE3F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2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2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2</a:t>
                      </a:r>
                      <a:endParaRPr lang="de-DE" sz="16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7805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nur Q12</a:t>
                      </a:r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600" kern="1200" dirty="0"/>
                        <a:t>Politik und Gesellschaft </a:t>
                      </a:r>
                      <a:r>
                        <a:rPr lang="de-DE" sz="1400" kern="1200" dirty="0"/>
                        <a:t>(</a:t>
                      </a:r>
                      <a:r>
                        <a:rPr lang="de-DE" sz="1400" kern="1200" dirty="0" err="1"/>
                        <a:t>PuG</a:t>
                      </a:r>
                      <a:r>
                        <a:rPr lang="de-DE" sz="1400" kern="1200" dirty="0"/>
                        <a:t>)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6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Geographie oder Wirtschaft und Recht (WR)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de-DE" sz="1600" kern="1200" dirty="0"/>
                        <a:t>2</a:t>
                      </a:r>
                    </a:p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de-DE" sz="16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319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nur Q13</a:t>
                      </a:r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Weiterführung von </a:t>
                      </a:r>
                      <a:r>
                        <a:rPr lang="de-DE" sz="1600" kern="1200" dirty="0" err="1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PuG</a:t>
                      </a: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 oder Geographie oder WR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9118211"/>
                  </a:ext>
                </a:extLst>
              </a:tr>
            </a:tbl>
          </a:graphicData>
        </a:graphic>
      </p:graphicFrame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218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Tagesordnung</a:t>
            </a:r>
            <a:endParaRPr lang="en-GB" altLang="de-DE" b="1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3" y="1218233"/>
            <a:ext cx="8278683" cy="4018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marL="457200" indent="-457200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en-GB" altLang="de-DE" dirty="0" err="1">
                <a:solidFill>
                  <a:schemeClr val="bg1">
                    <a:lumMod val="65000"/>
                  </a:schemeClr>
                </a:solidFill>
                <a:latin typeface="+mn-lt"/>
                <a:cs typeface="Arial" panose="020B0604020202020204" pitchFamily="34" charset="0"/>
              </a:rPr>
              <a:t>Belegung</a:t>
            </a:r>
            <a:r>
              <a:rPr lang="en-GB" altLang="de-DE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</a:t>
            </a:r>
          </a:p>
          <a:p>
            <a:pPr marL="457200" indent="-457200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en-GB" altLang="de-DE" dirty="0" err="1">
                <a:solidFill>
                  <a:schemeClr val="bg1">
                    <a:lumMod val="65000"/>
                  </a:schemeClr>
                </a:solidFill>
                <a:latin typeface="+mn-lt"/>
                <a:cs typeface="Arial" panose="020B0604020202020204" pitchFamily="34" charset="0"/>
              </a:rPr>
              <a:t>Abiturprüfung</a:t>
            </a:r>
            <a:endParaRPr lang="en-GB" altLang="de-DE" dirty="0">
              <a:solidFill>
                <a:schemeClr val="bg1">
                  <a:lumMod val="65000"/>
                </a:schemeClr>
              </a:solidFill>
              <a:latin typeface="+mn-lt"/>
              <a:cs typeface="Arial" panose="020B0604020202020204" pitchFamily="34" charset="0"/>
            </a:endParaRPr>
          </a:p>
          <a:p>
            <a:pPr marL="457200" indent="-457200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en-GB" altLang="de-DE" dirty="0" err="1">
                <a:solidFill>
                  <a:schemeClr val="bg1">
                    <a:lumMod val="65000"/>
                  </a:schemeClr>
                </a:solidFill>
                <a:latin typeface="+mn-lt"/>
                <a:cs typeface="Arial" panose="020B0604020202020204" pitchFamily="34" charset="0"/>
              </a:rPr>
              <a:t>Notengebung</a:t>
            </a:r>
            <a:endParaRPr lang="en-GB" altLang="de-DE" dirty="0">
              <a:solidFill>
                <a:schemeClr val="bg1">
                  <a:lumMod val="65000"/>
                </a:schemeClr>
              </a:solidFill>
              <a:latin typeface="+mn-lt"/>
              <a:cs typeface="Arial" panose="020B0604020202020204" pitchFamily="34" charset="0"/>
            </a:endParaRPr>
          </a:p>
          <a:p>
            <a:pPr marL="457200" indent="-457200" eaLnBrk="1" hangingPunct="1">
              <a:spcAft>
                <a:spcPts val="600"/>
              </a:spcAft>
              <a:buFont typeface="+mj-lt"/>
              <a:buAutoNum type="arabicPeriod"/>
            </a:pPr>
            <a:r>
              <a:rPr lang="en-GB" altLang="de-DE" b="1" dirty="0" err="1">
                <a:solidFill>
                  <a:schemeClr val="accent1">
                    <a:lumMod val="75000"/>
                  </a:schemeClr>
                </a:solidFill>
                <a:latin typeface="+mn-lt"/>
                <a:cs typeface="Arial" panose="020B0604020202020204" pitchFamily="34" charset="0"/>
              </a:rPr>
              <a:t>Verschiedenes</a:t>
            </a:r>
            <a:endParaRPr lang="en-GB" altLang="de-DE" b="1" dirty="0">
              <a:solidFill>
                <a:schemeClr val="accent1">
                  <a:lumMod val="75000"/>
                </a:schemeClr>
              </a:solidFill>
              <a:latin typeface="+mn-lt"/>
              <a:cs typeface="Arial" panose="020B0604020202020204" pitchFamily="34" charset="0"/>
            </a:endParaRPr>
          </a:p>
          <a:p>
            <a:pPr marL="715963" lvl="1" indent="-27305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altLang="de-DE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Studien</a:t>
            </a:r>
            <a:r>
              <a:rPr lang="en-GB" altLang="de-DE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- und </a:t>
            </a:r>
            <a:r>
              <a:rPr lang="en-GB" altLang="de-DE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Berufsorientierung</a:t>
            </a:r>
            <a:endParaRPr lang="en-GB" altLang="de-DE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442913" lvl="1" indent="0" eaLnBrk="1" hangingPunct="1">
              <a:spcAft>
                <a:spcPts val="600"/>
              </a:spcAft>
            </a:pPr>
            <a:endParaRPr lang="en-GB" altLang="de-DE" sz="200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715963" lvl="1" indent="-273050" eaLnBrk="1" hangingPunct="1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altLang="de-DE" sz="200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</a:pPr>
            <a:endParaRPr lang="en-GB" altLang="de-DE" sz="200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marL="457200" indent="-457200" eaLnBrk="1" hangingPunct="1">
              <a:lnSpc>
                <a:spcPct val="100000"/>
              </a:lnSpc>
              <a:buFont typeface="+mj-lt"/>
              <a:buAutoNum type="arabicPeriod"/>
            </a:pPr>
            <a:endParaRPr lang="en-GB" altLang="de-DE" sz="200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  <a:p>
            <a:pPr eaLnBrk="1" hangingPunct="1">
              <a:lnSpc>
                <a:spcPct val="100000"/>
              </a:lnSpc>
              <a:buFont typeface="Verdana" pitchFamily="34" charset="0"/>
              <a:buNone/>
            </a:pPr>
            <a:endParaRPr lang="en-GB" altLang="de-DE" sz="200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207241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Box 2">
            <a:extLst>
              <a:ext uri="{FF2B5EF4-FFF2-40B4-BE49-F238E27FC236}">
                <a16:creationId xmlns:a16="http://schemas.microsoft.com/office/drawing/2014/main" id="{C2F9A5E4-6AEE-4FCB-B2DD-5AF6276709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3" y="1473423"/>
            <a:ext cx="8278683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Fünf</a:t>
            </a:r>
            <a:r>
              <a:rPr lang="en-GB" altLang="de-DE" sz="2000" b="1" dirty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Projekttage</a:t>
            </a:r>
            <a:endParaRPr lang="en-GB" altLang="de-DE" sz="2000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</p:txBody>
      </p:sp>
      <p:graphicFrame>
        <p:nvGraphicFramePr>
          <p:cNvPr id="7" name="Inhaltsplatzhalter 1">
            <a:extLst>
              <a:ext uri="{FF2B5EF4-FFF2-40B4-BE49-F238E27FC236}">
                <a16:creationId xmlns:a16="http://schemas.microsoft.com/office/drawing/2014/main" id="{7963D3B6-91BB-4202-836B-4B16C384CF0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2060721"/>
              </p:ext>
            </p:extLst>
          </p:nvPr>
        </p:nvGraphicFramePr>
        <p:xfrm>
          <a:off x="3064726" y="1350925"/>
          <a:ext cx="6289591" cy="52835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Rectangle 1">
            <a:extLst>
              <a:ext uri="{FF2B5EF4-FFF2-40B4-BE49-F238E27FC236}">
                <a16:creationId xmlns:a16="http://schemas.microsoft.com/office/drawing/2014/main" id="{8D7FC6EF-6362-4720-8E98-55E08F65A2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Studien</a:t>
            </a:r>
            <a:r>
              <a:rPr lang="en-GB" altLang="de-DE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- und </a:t>
            </a: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Berufsorientierung</a:t>
            </a:r>
            <a:r>
              <a:rPr lang="en-GB" altLang="de-DE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(</a:t>
            </a: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StuBo</a:t>
            </a:r>
            <a:r>
              <a:rPr lang="en-GB" altLang="de-DE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):</a:t>
            </a:r>
          </a:p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Aufbaumodul</a:t>
            </a:r>
            <a:r>
              <a:rPr lang="en-GB" altLang="de-DE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zur</a:t>
            </a:r>
            <a:r>
              <a:rPr lang="en-GB" altLang="de-DE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beruflichen</a:t>
            </a:r>
            <a:r>
              <a:rPr lang="en-GB" altLang="de-DE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Orientierung</a:t>
            </a:r>
            <a:r>
              <a:rPr lang="en-GB" altLang="de-DE" b="1" dirty="0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 (ABO)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395533" y="2069867"/>
            <a:ext cx="2852838" cy="437042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endParaRPr lang="de-DE" sz="2000" dirty="0"/>
          </a:p>
          <a:p>
            <a:pPr algn="ctr"/>
            <a:r>
              <a:rPr lang="de-DE" sz="2000" dirty="0"/>
              <a:t>Eigenständige Vor- und Nachbereitung in einem digitalen Selbstlernkurs</a:t>
            </a:r>
          </a:p>
          <a:p>
            <a:pPr algn="ctr"/>
            <a:endParaRPr lang="de-DE" sz="2000" dirty="0"/>
          </a:p>
          <a:p>
            <a:pPr algn="ctr"/>
            <a:endParaRPr lang="de-DE" sz="2000" dirty="0"/>
          </a:p>
          <a:p>
            <a:pPr algn="ctr"/>
            <a:endParaRPr lang="de-DE" sz="2000" dirty="0"/>
          </a:p>
          <a:p>
            <a:pPr algn="ctr"/>
            <a:r>
              <a:rPr lang="de-DE" sz="2000" dirty="0"/>
              <a:t>Portfolio</a:t>
            </a:r>
          </a:p>
          <a:p>
            <a:pPr algn="ctr"/>
            <a:endParaRPr lang="de-DE" sz="2000" dirty="0"/>
          </a:p>
          <a:p>
            <a:pPr algn="ctr"/>
            <a:endParaRPr lang="de-DE" sz="2000" dirty="0"/>
          </a:p>
          <a:p>
            <a:pPr algn="ctr"/>
            <a:endParaRPr lang="de-DE" sz="2000" dirty="0"/>
          </a:p>
          <a:p>
            <a:pPr algn="ctr"/>
            <a:r>
              <a:rPr lang="de-DE" sz="2000" dirty="0"/>
              <a:t>Bemerkung im Abiturzeugnis</a:t>
            </a:r>
          </a:p>
          <a:p>
            <a:pPr algn="ctr"/>
            <a:endParaRPr lang="de-DE" sz="2000" dirty="0"/>
          </a:p>
        </p:txBody>
      </p:sp>
      <p:cxnSp>
        <p:nvCxnSpPr>
          <p:cNvPr id="4" name="Gerade Verbindung mit Pfeil 3"/>
          <p:cNvCxnSpPr/>
          <p:nvPr/>
        </p:nvCxnSpPr>
        <p:spPr>
          <a:xfrm>
            <a:off x="1819747" y="3404101"/>
            <a:ext cx="9053" cy="85102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Gerade Verbindung mit Pfeil 9"/>
          <p:cNvCxnSpPr/>
          <p:nvPr/>
        </p:nvCxnSpPr>
        <p:spPr>
          <a:xfrm>
            <a:off x="1828800" y="4606703"/>
            <a:ext cx="9053" cy="851025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Grafik 7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103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Belegung</a:t>
            </a:r>
            <a:endParaRPr lang="en-GB" altLang="de-DE" b="1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3" y="1218233"/>
            <a:ext cx="8278683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Pflichtbelegung</a:t>
            </a:r>
            <a:endParaRPr lang="en-GB" altLang="de-DE" sz="2000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</p:txBody>
      </p:sp>
      <p:graphicFrame>
        <p:nvGraphicFramePr>
          <p:cNvPr id="7" name="Tabelle 7">
            <a:extLst>
              <a:ext uri="{FF2B5EF4-FFF2-40B4-BE49-F238E27FC236}">
                <a16:creationId xmlns:a16="http://schemas.microsoft.com/office/drawing/2014/main" id="{A87195EA-982C-42DB-B654-04BBDFBF94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80052"/>
              </p:ext>
            </p:extLst>
          </p:nvPr>
        </p:nvGraphicFramePr>
        <p:xfrm>
          <a:off x="492153" y="1639258"/>
          <a:ext cx="8182061" cy="493776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791716">
                  <a:extLst>
                    <a:ext uri="{9D8B030D-6E8A-4147-A177-3AD203B41FA5}">
                      <a16:colId xmlns:a16="http://schemas.microsoft.com/office/drawing/2014/main" val="1347001405"/>
                    </a:ext>
                  </a:extLst>
                </a:gridCol>
                <a:gridCol w="423238">
                  <a:extLst>
                    <a:ext uri="{9D8B030D-6E8A-4147-A177-3AD203B41FA5}">
                      <a16:colId xmlns:a16="http://schemas.microsoft.com/office/drawing/2014/main" val="2753184644"/>
                    </a:ext>
                  </a:extLst>
                </a:gridCol>
                <a:gridCol w="423238">
                  <a:extLst>
                    <a:ext uri="{9D8B030D-6E8A-4147-A177-3AD203B41FA5}">
                      <a16:colId xmlns:a16="http://schemas.microsoft.com/office/drawing/2014/main" val="2323025800"/>
                    </a:ext>
                  </a:extLst>
                </a:gridCol>
                <a:gridCol w="5692855">
                  <a:extLst>
                    <a:ext uri="{9D8B030D-6E8A-4147-A177-3AD203B41FA5}">
                      <a16:colId xmlns:a16="http://schemas.microsoft.com/office/drawing/2014/main" val="1172481008"/>
                    </a:ext>
                  </a:extLst>
                </a:gridCol>
                <a:gridCol w="851014">
                  <a:extLst>
                    <a:ext uri="{9D8B030D-6E8A-4147-A177-3AD203B41FA5}">
                      <a16:colId xmlns:a16="http://schemas.microsoft.com/office/drawing/2014/main" val="17826134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dirty="0" err="1"/>
                        <a:t>Jgst</a:t>
                      </a:r>
                      <a:r>
                        <a:rPr lang="de-DE" sz="1600" dirty="0"/>
                        <a:t>.</a:t>
                      </a:r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Pflichtfächer </a:t>
                      </a:r>
                      <a:r>
                        <a:rPr lang="de-DE" sz="1600" b="1" kern="1200" dirty="0">
                          <a:solidFill>
                            <a:srgbClr val="355D9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und Wahlpflichtfächer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de-DE" sz="1400" dirty="0"/>
                        <a:t>Wochen-stunden</a:t>
                      </a:r>
                      <a:endParaRPr lang="de-DE" sz="14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325914"/>
                  </a:ext>
                </a:extLst>
              </a:tr>
              <a:tr h="3261360">
                <a:tc>
                  <a:txBody>
                    <a:bodyPr/>
                    <a:lstStyle/>
                    <a:p>
                      <a:r>
                        <a:rPr lang="de-DE" sz="1600" dirty="0" err="1"/>
                        <a:t>Q12</a:t>
                      </a:r>
                      <a:r>
                        <a:rPr lang="de-DE" sz="1600" dirty="0"/>
                        <a:t> </a:t>
                      </a:r>
                    </a:p>
                    <a:p>
                      <a:r>
                        <a:rPr lang="de-DE" sz="1600" dirty="0"/>
                        <a:t>und </a:t>
                      </a:r>
                    </a:p>
                    <a:p>
                      <a:r>
                        <a:rPr lang="de-DE" sz="1600" dirty="0" err="1"/>
                        <a:t>Q13</a:t>
                      </a:r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600" b="1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de-DE" sz="1600" b="1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/>
                        <a:t>Deutsch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/>
                        <a:t>Mathematik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b="0" kern="1200" dirty="0">
                          <a:solidFill>
                            <a:srgbClr val="355D90"/>
                          </a:solidFill>
                          <a:latin typeface="+mn-lt"/>
                          <a:cs typeface="Arial" panose="020B0604020202020204" pitchFamily="34" charset="0"/>
                        </a:rPr>
                        <a:t>eine fortgeführte Fremdsprache (E, L, F, </a:t>
                      </a:r>
                      <a:r>
                        <a:rPr lang="de-DE" sz="1600" b="0" kern="1200" dirty="0" err="1">
                          <a:solidFill>
                            <a:srgbClr val="355D90"/>
                          </a:solidFill>
                          <a:latin typeface="+mn-lt"/>
                          <a:cs typeface="Arial" panose="020B0604020202020204" pitchFamily="34" charset="0"/>
                        </a:rPr>
                        <a:t>Sp</a:t>
                      </a:r>
                      <a:r>
                        <a:rPr lang="de-DE" sz="1600" b="0" kern="1200" dirty="0">
                          <a:solidFill>
                            <a:srgbClr val="355D90"/>
                          </a:solidFill>
                          <a:latin typeface="+mn-lt"/>
                          <a:cs typeface="Arial" panose="020B0604020202020204" pitchFamily="34" charset="0"/>
                        </a:rPr>
                        <a:t>)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600" b="0" kern="1200" dirty="0">
                          <a:solidFill>
                            <a:srgbClr val="355D9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eine Naturwissenschaft </a:t>
                      </a:r>
                      <a:r>
                        <a:rPr lang="de-DE" sz="1400" b="0" kern="1200" dirty="0">
                          <a:solidFill>
                            <a:srgbClr val="355D9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(Biologie, Chemie, Physik)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eine weitere fortgeführte Fremdsprache </a:t>
                      </a:r>
                      <a:b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oder eine spät beginnende Fremdsprache</a:t>
                      </a:r>
                      <a:b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oder eine weitere Naturwissenschaft</a:t>
                      </a:r>
                      <a:b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oder Informatik (nur </a:t>
                      </a:r>
                      <a:r>
                        <a:rPr lang="de-DE" sz="1600" kern="1200" dirty="0" err="1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NTG</a:t>
                      </a: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b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oder spät beginnende Informatik (HG, SG, </a:t>
                      </a:r>
                      <a:r>
                        <a:rPr lang="de-DE" sz="1600" kern="1200" dirty="0" err="1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MuG</a:t>
                      </a: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sz="1600" kern="1200" dirty="0" err="1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WWG</a:t>
                      </a: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de-DE" sz="1600" kern="1200" dirty="0" err="1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SWG</a:t>
                      </a: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/>
                        <a:t>Religionslehre bzw. Ethik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/>
                        <a:t>Geschichte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Kunst oder Musik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/>
                        <a:t>Sport</a:t>
                      </a:r>
                      <a:endParaRPr lang="de-DE" sz="16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4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4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600" kern="1200" dirty="0">
                        <a:solidFill>
                          <a:srgbClr val="DAE3F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600" kern="1200" dirty="0">
                        <a:solidFill>
                          <a:srgbClr val="DAE3F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endParaRPr lang="de-DE" sz="1600" kern="1200" dirty="0">
                        <a:solidFill>
                          <a:srgbClr val="DAE3F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de-DE" sz="1600" dirty="0"/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2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2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2</a:t>
                      </a:r>
                      <a:endParaRPr lang="de-DE" sz="16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7805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nur Q12</a:t>
                      </a:r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600" kern="1200" dirty="0"/>
                        <a:t>Politik und Gesellschaft </a:t>
                      </a:r>
                      <a:r>
                        <a:rPr lang="de-DE" sz="1400" kern="1200" dirty="0"/>
                        <a:t>(</a:t>
                      </a:r>
                      <a:r>
                        <a:rPr lang="de-DE" sz="1400" kern="1200" dirty="0" err="1"/>
                        <a:t>PuG</a:t>
                      </a:r>
                      <a:r>
                        <a:rPr lang="de-DE" sz="1400" kern="1200" dirty="0"/>
                        <a:t>)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6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Geographie oder Wirtschaft und Recht (WR)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de-DE" sz="1600" kern="1200" dirty="0"/>
                        <a:t>2</a:t>
                      </a:r>
                    </a:p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de-DE" sz="1600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319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nur Q13</a:t>
                      </a:r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Weiterführung von </a:t>
                      </a:r>
                      <a:r>
                        <a:rPr lang="de-DE" sz="1600" kern="1200" dirty="0" err="1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PuG</a:t>
                      </a: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 oder Geographie oder WRWR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9118211"/>
                  </a:ext>
                </a:extLst>
              </a:tr>
            </a:tbl>
          </a:graphicData>
        </a:graphic>
      </p:graphicFrame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9943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buClr>
                <a:srgbClr val="355D90"/>
              </a:buClr>
              <a:buFont typeface="Verdana" pitchFamily="34" charset="0"/>
              <a:buNone/>
            </a:pPr>
            <a:r>
              <a:rPr lang="en-GB" altLang="de-DE" b="1" dirty="0" err="1">
                <a:solidFill>
                  <a:srgbClr val="355D90"/>
                </a:solidFill>
                <a:latin typeface="+mn-lt"/>
                <a:cs typeface="Arial" panose="020B0604020202020204" pitchFamily="34" charset="0"/>
              </a:rPr>
              <a:t>Belegung</a:t>
            </a:r>
            <a:endParaRPr lang="en-GB" altLang="de-DE" b="1" dirty="0">
              <a:solidFill>
                <a:srgbClr val="355D90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3" y="1218233"/>
            <a:ext cx="8278683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GB" altLang="de-DE" sz="2000" b="1" dirty="0" err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Pflichtbelegung</a:t>
            </a:r>
            <a:endParaRPr lang="en-GB" altLang="de-DE" sz="2000" dirty="0">
              <a:solidFill>
                <a:srgbClr val="000000"/>
              </a:solidFill>
              <a:latin typeface="+mn-lt"/>
              <a:cs typeface="Arial" panose="020B0604020202020204" pitchFamily="34" charset="0"/>
            </a:endParaRPr>
          </a:p>
        </p:txBody>
      </p:sp>
      <p:graphicFrame>
        <p:nvGraphicFramePr>
          <p:cNvPr id="7" name="Tabelle 7">
            <a:extLst>
              <a:ext uri="{FF2B5EF4-FFF2-40B4-BE49-F238E27FC236}">
                <a16:creationId xmlns:a16="http://schemas.microsoft.com/office/drawing/2014/main" id="{A87195EA-982C-42DB-B654-04BBDFBF94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064615"/>
              </p:ext>
            </p:extLst>
          </p:nvPr>
        </p:nvGraphicFramePr>
        <p:xfrm>
          <a:off x="492153" y="1639258"/>
          <a:ext cx="8182061" cy="493776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791716">
                  <a:extLst>
                    <a:ext uri="{9D8B030D-6E8A-4147-A177-3AD203B41FA5}">
                      <a16:colId xmlns:a16="http://schemas.microsoft.com/office/drawing/2014/main" val="1347001405"/>
                    </a:ext>
                  </a:extLst>
                </a:gridCol>
                <a:gridCol w="423238">
                  <a:extLst>
                    <a:ext uri="{9D8B030D-6E8A-4147-A177-3AD203B41FA5}">
                      <a16:colId xmlns:a16="http://schemas.microsoft.com/office/drawing/2014/main" val="2753184644"/>
                    </a:ext>
                  </a:extLst>
                </a:gridCol>
                <a:gridCol w="423238">
                  <a:extLst>
                    <a:ext uri="{9D8B030D-6E8A-4147-A177-3AD203B41FA5}">
                      <a16:colId xmlns:a16="http://schemas.microsoft.com/office/drawing/2014/main" val="2323025800"/>
                    </a:ext>
                  </a:extLst>
                </a:gridCol>
                <a:gridCol w="5692855">
                  <a:extLst>
                    <a:ext uri="{9D8B030D-6E8A-4147-A177-3AD203B41FA5}">
                      <a16:colId xmlns:a16="http://schemas.microsoft.com/office/drawing/2014/main" val="1172481008"/>
                    </a:ext>
                  </a:extLst>
                </a:gridCol>
                <a:gridCol w="851014">
                  <a:extLst>
                    <a:ext uri="{9D8B030D-6E8A-4147-A177-3AD203B41FA5}">
                      <a16:colId xmlns:a16="http://schemas.microsoft.com/office/drawing/2014/main" val="17826134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dirty="0" err="1"/>
                        <a:t>Jgst</a:t>
                      </a:r>
                      <a:r>
                        <a:rPr lang="de-DE" sz="1600" dirty="0"/>
                        <a:t>.</a:t>
                      </a:r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Pflichtfächer </a:t>
                      </a:r>
                      <a:r>
                        <a:rPr lang="de-DE" sz="1600" b="1" kern="1200" dirty="0">
                          <a:solidFill>
                            <a:srgbClr val="355D9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und Wahlpflichtfächer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de-DE" sz="1400" dirty="0"/>
                        <a:t>Wochen-stunden</a:t>
                      </a:r>
                      <a:endParaRPr lang="de-DE" sz="14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325914"/>
                  </a:ext>
                </a:extLst>
              </a:tr>
              <a:tr h="3261360">
                <a:tc>
                  <a:txBody>
                    <a:bodyPr/>
                    <a:lstStyle/>
                    <a:p>
                      <a:r>
                        <a:rPr lang="de-DE" sz="1600" dirty="0" err="1"/>
                        <a:t>Q12</a:t>
                      </a:r>
                      <a:r>
                        <a:rPr lang="de-DE" sz="1600" dirty="0"/>
                        <a:t> </a:t>
                      </a:r>
                    </a:p>
                    <a:p>
                      <a:r>
                        <a:rPr lang="de-DE" sz="1600" dirty="0"/>
                        <a:t>und </a:t>
                      </a:r>
                    </a:p>
                    <a:p>
                      <a:r>
                        <a:rPr lang="de-DE" sz="1600" dirty="0" err="1"/>
                        <a:t>Q13</a:t>
                      </a:r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600" b="1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de-DE" sz="1600" b="1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/>
                        <a:t>Deutsch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/>
                        <a:t>Mathematik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eine fortgeführte Fremdsprache (E, L, F, </a:t>
                      </a:r>
                      <a:r>
                        <a:rPr lang="de-DE" sz="16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Sp</a:t>
                      </a: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eine Naturwissenschaft </a:t>
                      </a:r>
                      <a:r>
                        <a:rPr lang="de-DE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(Biologie, Chemie, Physik)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eine weitere fortgeführte Fremdsprache </a:t>
                      </a:r>
                      <a:b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</a:br>
                      <a:r>
                        <a:rPr lang="de-DE" sz="16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oder</a:t>
                      </a:r>
                      <a:r>
                        <a:rPr lang="de-DE" sz="1600" b="1" i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de-DE" sz="16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eine spät beginnende Fremdsprache (</a:t>
                      </a:r>
                      <a:r>
                        <a:rPr lang="de-DE" sz="1600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Sps</a:t>
                      </a:r>
                      <a:r>
                        <a:rPr lang="de-DE" sz="16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)</a:t>
                      </a:r>
                      <a:br>
                        <a:rPr lang="de-DE" sz="16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</a:br>
                      <a:r>
                        <a:rPr lang="de-DE" sz="16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oder </a:t>
                      </a: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eine weitere Naturwissenschaft</a:t>
                      </a:r>
                      <a:b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</a:br>
                      <a:r>
                        <a:rPr lang="de-DE" sz="16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oder </a:t>
                      </a: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Informatik </a:t>
                      </a:r>
                      <a:r>
                        <a:rPr lang="de-DE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(nur NTG)</a:t>
                      </a:r>
                      <a:endParaRPr lang="de-DE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/>
                        <a:t>Religionslehre bzw. Ethik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/>
                        <a:t>Geschichte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Kunst oder Musik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/>
                        <a:t>Sport</a:t>
                      </a:r>
                      <a:endParaRPr lang="de-DE" sz="16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4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4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de-DE" sz="1600" dirty="0"/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de-DE" sz="1600" dirty="0"/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de-DE" sz="1600" dirty="0"/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de-DE" sz="1600" dirty="0"/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2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2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2</a:t>
                      </a:r>
                      <a:endParaRPr lang="de-DE" sz="16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7805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nur Q12</a:t>
                      </a:r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600" kern="1200" dirty="0"/>
                        <a:t>Politik und Gesellschaft </a:t>
                      </a:r>
                      <a:r>
                        <a:rPr lang="de-DE" sz="1400" kern="1200" dirty="0"/>
                        <a:t>(</a:t>
                      </a:r>
                      <a:r>
                        <a:rPr lang="de-DE" sz="1400" kern="1200" dirty="0" err="1"/>
                        <a:t>PuG</a:t>
                      </a:r>
                      <a:r>
                        <a:rPr lang="de-DE" sz="1400" kern="1200" dirty="0"/>
                        <a:t>)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600" kern="1200" dirty="0">
                          <a:solidFill>
                            <a:schemeClr val="bg1"/>
                          </a:solidFill>
                        </a:rPr>
                        <a:t>Geographie oder Wirtschaft und Recht (WR)</a:t>
                      </a:r>
                      <a:endParaRPr lang="de-DE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de-DE" sz="1600" kern="1200" dirty="0"/>
                        <a:t>2</a:t>
                      </a:r>
                    </a:p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de-DE" sz="1600" kern="12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de-DE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319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nur Q13</a:t>
                      </a:r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Weiterführung von </a:t>
                      </a:r>
                      <a:r>
                        <a:rPr lang="de-DE" sz="1600" kern="1200" dirty="0" err="1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PuG</a:t>
                      </a: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 oder Geographie oder WR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9118211"/>
                  </a:ext>
                </a:extLst>
              </a:tr>
            </a:tbl>
          </a:graphicData>
        </a:graphic>
      </p:graphicFrame>
      <p:pic>
        <p:nvPicPr>
          <p:cNvPr id="8" name="Grafi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628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>
            <a:extLst>
              <a:ext uri="{FF2B5EF4-FFF2-40B4-BE49-F238E27FC236}">
                <a16:creationId xmlns:a16="http://schemas.microsoft.com/office/drawing/2014/main" id="{CA91CEED-D14E-4950-8A8C-98E560735B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534" y="426368"/>
            <a:ext cx="8569325" cy="791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55D90"/>
              </a:buClr>
              <a:buSzTx/>
              <a:buFont typeface="Verdana" pitchFamily="34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altLang="de-DE" sz="2400" b="1" i="0" u="none" strike="noStrike" kern="1200" cap="none" spc="0" normalizeH="0" baseline="0" noProof="0" dirty="0" err="1">
                <a:ln>
                  <a:noFill/>
                </a:ln>
                <a:solidFill>
                  <a:srgbClr val="355D90"/>
                </a:solidFill>
                <a:effectLst/>
                <a:uLnTx/>
                <a:uFillTx/>
                <a:latin typeface="Calibri" panose="020F0502020204030204"/>
                <a:cs typeface="Arial" panose="020B0604020202020204" pitchFamily="34" charset="0"/>
              </a:rPr>
              <a:t>Belegung</a:t>
            </a:r>
            <a:endParaRPr kumimoji="0" lang="en-GB" altLang="de-DE" sz="2400" b="1" i="0" u="none" strike="noStrike" kern="1200" cap="none" spc="0" normalizeH="0" baseline="0" noProof="0" dirty="0">
              <a:ln>
                <a:noFill/>
              </a:ln>
              <a:solidFill>
                <a:srgbClr val="355D90"/>
              </a:solidFill>
              <a:effectLst/>
              <a:uLnTx/>
              <a:uFillTx/>
              <a:latin typeface="Calibri" panose="020F0502020204030204"/>
              <a:cs typeface="Arial" panose="020B0604020202020204" pitchFamily="34" charset="0"/>
            </a:endParaRPr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EF7A8CD2-DC46-400A-B4BC-FA23D9F1A5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3" y="1218233"/>
            <a:ext cx="8278683" cy="402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1pPr>
            <a:lvl2pPr marL="742950" indent="-28575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2pPr>
            <a:lvl3pPr marL="11430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3pPr>
            <a:lvl4pPr marL="16002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4pPr>
            <a:lvl5pPr marL="2057400" indent="-228600" eaLnBrk="0" hangingPunct="0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5pPr>
            <a:lvl6pPr marL="25146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6pPr>
            <a:lvl7pPr marL="29718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7pPr>
            <a:lvl8pPr marL="34290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8pPr>
            <a:lvl9pPr marL="3886200" indent="-228600" defTabSz="449263" eaLnBrk="0" fontAlgn="base" hangingPunct="0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bg1"/>
                </a:solidFill>
                <a:latin typeface="Times New Roman" pitchFamily="18" charset="0"/>
                <a:ea typeface="Lucida Sans Unicode" pitchFamily="34" charset="0"/>
                <a:cs typeface="Lucida Sans Unicode" pitchFamily="34" charset="0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altLang="de-DE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/>
                <a:cs typeface="Arial" panose="020B0604020202020204" pitchFamily="34" charset="0"/>
              </a:rPr>
              <a:t>Pflichtbelegung</a:t>
            </a:r>
            <a:endParaRPr kumimoji="0" lang="en-GB" altLang="de-DE" sz="2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cs typeface="Arial" panose="020B0604020202020204" pitchFamily="34" charset="0"/>
            </a:endParaRPr>
          </a:p>
        </p:txBody>
      </p:sp>
      <p:graphicFrame>
        <p:nvGraphicFramePr>
          <p:cNvPr id="7" name="Tabelle 7">
            <a:extLst>
              <a:ext uri="{FF2B5EF4-FFF2-40B4-BE49-F238E27FC236}">
                <a16:creationId xmlns:a16="http://schemas.microsoft.com/office/drawing/2014/main" id="{A87195EA-982C-42DB-B654-04BBDFBF94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5294296"/>
              </p:ext>
            </p:extLst>
          </p:nvPr>
        </p:nvGraphicFramePr>
        <p:xfrm>
          <a:off x="492153" y="1639258"/>
          <a:ext cx="8182061" cy="493776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791716">
                  <a:extLst>
                    <a:ext uri="{9D8B030D-6E8A-4147-A177-3AD203B41FA5}">
                      <a16:colId xmlns:a16="http://schemas.microsoft.com/office/drawing/2014/main" val="1347001405"/>
                    </a:ext>
                  </a:extLst>
                </a:gridCol>
                <a:gridCol w="423238">
                  <a:extLst>
                    <a:ext uri="{9D8B030D-6E8A-4147-A177-3AD203B41FA5}">
                      <a16:colId xmlns:a16="http://schemas.microsoft.com/office/drawing/2014/main" val="2753184644"/>
                    </a:ext>
                  </a:extLst>
                </a:gridCol>
                <a:gridCol w="423238">
                  <a:extLst>
                    <a:ext uri="{9D8B030D-6E8A-4147-A177-3AD203B41FA5}">
                      <a16:colId xmlns:a16="http://schemas.microsoft.com/office/drawing/2014/main" val="2323025800"/>
                    </a:ext>
                  </a:extLst>
                </a:gridCol>
                <a:gridCol w="5692855">
                  <a:extLst>
                    <a:ext uri="{9D8B030D-6E8A-4147-A177-3AD203B41FA5}">
                      <a16:colId xmlns:a16="http://schemas.microsoft.com/office/drawing/2014/main" val="1172481008"/>
                    </a:ext>
                  </a:extLst>
                </a:gridCol>
                <a:gridCol w="851014">
                  <a:extLst>
                    <a:ext uri="{9D8B030D-6E8A-4147-A177-3AD203B41FA5}">
                      <a16:colId xmlns:a16="http://schemas.microsoft.com/office/drawing/2014/main" val="17826134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1600" dirty="0" err="1"/>
                        <a:t>Jgst</a:t>
                      </a:r>
                      <a:r>
                        <a:rPr lang="de-DE" sz="1600" dirty="0"/>
                        <a:t>.</a:t>
                      </a:r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Pflichtfächer </a:t>
                      </a:r>
                      <a:r>
                        <a:rPr lang="de-DE" sz="1600" b="1" kern="1200" dirty="0">
                          <a:solidFill>
                            <a:srgbClr val="355D90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und Wahlpflichtfächer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Tx/>
                        <a:buNone/>
                      </a:pPr>
                      <a:r>
                        <a:rPr lang="de-DE" sz="1400" dirty="0"/>
                        <a:t>Wochen-stunden</a:t>
                      </a:r>
                      <a:endParaRPr lang="de-DE" sz="14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52325914"/>
                  </a:ext>
                </a:extLst>
              </a:tr>
              <a:tr h="3261360">
                <a:tc>
                  <a:txBody>
                    <a:bodyPr/>
                    <a:lstStyle/>
                    <a:p>
                      <a:r>
                        <a:rPr lang="de-DE" sz="1600" dirty="0" err="1"/>
                        <a:t>Q12</a:t>
                      </a:r>
                      <a:r>
                        <a:rPr lang="de-DE" sz="1600" dirty="0"/>
                        <a:t> </a:t>
                      </a:r>
                    </a:p>
                    <a:p>
                      <a:r>
                        <a:rPr lang="de-DE" sz="1600" dirty="0"/>
                        <a:t>und </a:t>
                      </a:r>
                    </a:p>
                    <a:p>
                      <a:r>
                        <a:rPr lang="de-DE" sz="1600" dirty="0" err="1"/>
                        <a:t>Q13</a:t>
                      </a:r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e-DE" sz="1600" b="1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algn="ctr"/>
                      <a:endParaRPr lang="de-DE" sz="1600" b="1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/>
                        <a:t>Deutsch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/>
                        <a:t>Mathematik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eine fortgeführte Fremdsprache (E, L, F, </a:t>
                      </a:r>
                      <a:r>
                        <a:rPr lang="de-DE" sz="160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Sp</a:t>
                      </a: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eine Naturwissenschaft </a:t>
                      </a:r>
                      <a:r>
                        <a:rPr lang="de-DE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(Biologie, Chemie, Physik)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eine weitere fortgeführte Fremdsprache </a:t>
                      </a:r>
                      <a:b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</a:br>
                      <a:r>
                        <a:rPr lang="de-DE" sz="16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oder</a:t>
                      </a:r>
                      <a:r>
                        <a:rPr lang="de-DE" sz="1600" b="1" i="1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de-DE" sz="16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eine spät beginnende Fremdsprache (</a:t>
                      </a:r>
                      <a:r>
                        <a:rPr lang="de-DE" sz="1600" baseline="0" dirty="0" err="1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Sps</a:t>
                      </a:r>
                      <a:r>
                        <a:rPr lang="de-DE" sz="16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)</a:t>
                      </a:r>
                      <a:br>
                        <a:rPr lang="de-DE" sz="1600" baseline="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</a:br>
                      <a:r>
                        <a:rPr lang="de-DE" sz="16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oder </a:t>
                      </a: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eine weitere Naturwissenschaft</a:t>
                      </a:r>
                      <a:b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</a:br>
                      <a:r>
                        <a:rPr lang="de-DE" sz="16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oder </a:t>
                      </a: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Informatik </a:t>
                      </a:r>
                      <a:r>
                        <a:rPr lang="de-DE" sz="14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(nur NTG)</a:t>
                      </a:r>
                      <a:endParaRPr lang="de-DE" sz="1600" dirty="0">
                        <a:solidFill>
                          <a:schemeClr val="accent1">
                            <a:lumMod val="50000"/>
                          </a:schemeClr>
                        </a:solidFill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/>
                        <a:t>Religionslehre bzw. Ethik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/>
                        <a:t>Geschichte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Kunst </a:t>
                      </a:r>
                      <a:r>
                        <a:rPr lang="de-DE" sz="1600" b="1" i="1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oder </a:t>
                      </a: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Musik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de-DE" sz="1600" dirty="0"/>
                        <a:t>Sport</a:t>
                      </a:r>
                      <a:endParaRPr lang="de-DE" sz="16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4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4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3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de-DE" sz="1600" dirty="0"/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de-DE" sz="1600" dirty="0"/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de-DE" sz="1600" dirty="0"/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endParaRPr lang="de-DE" sz="1600" dirty="0"/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2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2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>
                          <a:solidFill>
                            <a:schemeClr val="accent1">
                              <a:lumMod val="50000"/>
                            </a:schemeClr>
                          </a:solidFill>
                        </a:rPr>
                        <a:t>2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de-DE" sz="1600" dirty="0"/>
                        <a:t>2</a:t>
                      </a:r>
                      <a:endParaRPr lang="de-DE" sz="1600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67805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nur Q12</a:t>
                      </a:r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600" kern="1200" dirty="0"/>
                        <a:t>Politik und Gesellschaft </a:t>
                      </a:r>
                      <a:r>
                        <a:rPr lang="de-DE" sz="1400" kern="1200" dirty="0"/>
                        <a:t>(</a:t>
                      </a:r>
                      <a:r>
                        <a:rPr lang="de-DE" sz="1400" kern="1200" dirty="0" err="1"/>
                        <a:t>PuG</a:t>
                      </a:r>
                      <a:r>
                        <a:rPr lang="de-DE" sz="1400" kern="1200" dirty="0"/>
                        <a:t>)</a:t>
                      </a:r>
                    </a:p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600" kern="1200" dirty="0">
                          <a:solidFill>
                            <a:schemeClr val="bg1"/>
                          </a:solidFill>
                        </a:rPr>
                        <a:t>Geographie oder Wirtschaft und Recht (WR)</a:t>
                      </a:r>
                      <a:endParaRPr lang="de-DE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de-DE" sz="1600" kern="1200" dirty="0"/>
                        <a:t>2</a:t>
                      </a:r>
                    </a:p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de-DE" sz="1600" kern="1200" dirty="0">
                          <a:solidFill>
                            <a:schemeClr val="bg1"/>
                          </a:solidFill>
                        </a:rPr>
                        <a:t>2</a:t>
                      </a:r>
                      <a:endParaRPr lang="de-DE" sz="1600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27319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1600" dirty="0"/>
                        <a:t>nur Q13</a:t>
                      </a:r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e-DE" sz="1600" b="1" dirty="0">
                        <a:latin typeface="+mn-lt"/>
                        <a:cs typeface="Arial" panose="020B0604020202020204" pitchFamily="34" charset="0"/>
                      </a:endParaRPr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 vert="vert270"/>
                </a:tc>
                <a:tc>
                  <a:txBody>
                    <a:bodyPr/>
                    <a:lstStyle/>
                    <a:p>
                      <a:pPr marL="285750" indent="-285750" algn="l" defTabSz="914400" rtl="0" eaLnBrk="1" latinLnBrk="0" hangingPunct="1">
                        <a:buFont typeface="Arial" panose="020B0604020202020204" pitchFamily="34" charset="0"/>
                        <a:buChar char="•"/>
                      </a:pP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Weiterführung von </a:t>
                      </a:r>
                      <a:r>
                        <a:rPr lang="de-DE" sz="1600" kern="1200" dirty="0" err="1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PuG</a:t>
                      </a: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 oder Geographie oder WR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buFont typeface="Arial" panose="020B0604020202020204" pitchFamily="34" charset="0"/>
                        <a:buNone/>
                      </a:pPr>
                      <a:r>
                        <a:rPr lang="de-DE" sz="1600" kern="1200" dirty="0">
                          <a:solidFill>
                            <a:srgbClr val="DAE3F3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79118211"/>
                  </a:ext>
                </a:extLst>
              </a:tr>
            </a:tbl>
          </a:graphicData>
        </a:graphic>
      </p:graphicFrame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61433" y="268872"/>
            <a:ext cx="678541" cy="999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744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101DF6470BEE4986B2AD5406CA90E0" ma:contentTypeVersion="14" ma:contentTypeDescription="Ein neues Dokument erstellen." ma:contentTypeScope="" ma:versionID="20ea2eec3c741d0bc8685e6c743287db">
  <xsd:schema xmlns:xsd="http://www.w3.org/2001/XMLSchema" xmlns:xs="http://www.w3.org/2001/XMLSchema" xmlns:p="http://schemas.microsoft.com/office/2006/metadata/properties" xmlns:ns3="34600bbe-59b0-4954-8302-33d3d1feeec1" xmlns:ns4="5cf64a9d-7477-4a9d-b730-6eb70131eea7" targetNamespace="http://schemas.microsoft.com/office/2006/metadata/properties" ma:root="true" ma:fieldsID="f06580f2f01a365da413911fa9b8d7a7" ns3:_="" ns4:_="">
    <xsd:import namespace="34600bbe-59b0-4954-8302-33d3d1feeec1"/>
    <xsd:import namespace="5cf64a9d-7477-4a9d-b730-6eb70131eea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600bbe-59b0-4954-8302-33d3d1feeec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f64a9d-7477-4a9d-b730-6eb70131eea7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Freigabehinweis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24159D9-D7CE-4100-AD84-82C6076ED2B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19B8D77-A221-4D6C-BACD-65664B4D51A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4600bbe-59b0-4954-8302-33d3d1feeec1"/>
    <ds:schemaRef ds:uri="5cf64a9d-7477-4a9d-b730-6eb70131eea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7B506D7-B2E7-4B05-9E9C-1692DFC78712}">
  <ds:schemaRefs>
    <ds:schemaRef ds:uri="http://purl.org/dc/terms/"/>
    <ds:schemaRef ds:uri="http://schemas.microsoft.com/office/2006/documentManagement/types"/>
    <ds:schemaRef ds:uri="http://purl.org/dc/dcmitype/"/>
    <ds:schemaRef ds:uri="5cf64a9d-7477-4a9d-b730-6eb70131eea7"/>
    <ds:schemaRef ds:uri="34600bbe-59b0-4954-8302-33d3d1feeec1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5241</Words>
  <Application>Microsoft Office PowerPoint</Application>
  <PresentationFormat>Bildschirmpräsentation (4:3)</PresentationFormat>
  <Paragraphs>2413</Paragraphs>
  <Slides>61</Slides>
  <Notes>31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61</vt:i4>
      </vt:variant>
    </vt:vector>
  </HeadingPairs>
  <TitlesOfParts>
    <vt:vector size="70" baseType="lpstr">
      <vt:lpstr>Arial</vt:lpstr>
      <vt:lpstr>Calibri</vt:lpstr>
      <vt:lpstr>Calibri Light</vt:lpstr>
      <vt:lpstr>Lucida Sans Unicode</vt:lpstr>
      <vt:lpstr>Source Sans Pro</vt:lpstr>
      <vt:lpstr>Verdana</vt:lpstr>
      <vt:lpstr>Wingdings</vt:lpstr>
      <vt:lpstr>Wingdings 3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Scheller, Tobias (StMUK)</dc:creator>
  <cp:lastModifiedBy>Hauptmann, Christiane</cp:lastModifiedBy>
  <cp:revision>389</cp:revision>
  <cp:lastPrinted>2024-11-13T08:56:54Z</cp:lastPrinted>
  <dcterms:created xsi:type="dcterms:W3CDTF">2021-07-26T05:32:27Z</dcterms:created>
  <dcterms:modified xsi:type="dcterms:W3CDTF">2025-01-08T12:55:01Z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0x010100AF101DF6470BEE4986B2AD5406CA90E0</vt:lpwstr>
  </property>
</Properties>
</file>